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361" r:id="rId2"/>
    <p:sldId id="259" r:id="rId3"/>
    <p:sldId id="260" r:id="rId4"/>
    <p:sldId id="264" r:id="rId5"/>
    <p:sldId id="308" r:id="rId6"/>
    <p:sldId id="261" r:id="rId7"/>
    <p:sldId id="268" r:id="rId8"/>
    <p:sldId id="340" r:id="rId9"/>
    <p:sldId id="341" r:id="rId10"/>
    <p:sldId id="367" r:id="rId11"/>
    <p:sldId id="360" r:id="rId12"/>
    <p:sldId id="328" r:id="rId13"/>
    <p:sldId id="334" r:id="rId14"/>
    <p:sldId id="342" r:id="rId15"/>
    <p:sldId id="363" r:id="rId16"/>
    <p:sldId id="364" r:id="rId17"/>
    <p:sldId id="330" r:id="rId18"/>
    <p:sldId id="368" r:id="rId19"/>
    <p:sldId id="335" r:id="rId20"/>
    <p:sldId id="359" r:id="rId21"/>
    <p:sldId id="337" r:id="rId22"/>
    <p:sldId id="338" r:id="rId23"/>
    <p:sldId id="365" r:id="rId24"/>
    <p:sldId id="289" r:id="rId2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F0066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7" autoAdjust="0"/>
    <p:restoredTop sz="94660" autoAdjust="0"/>
  </p:normalViewPr>
  <p:slideViewPr>
    <p:cSldViewPr>
      <p:cViewPr varScale="1">
        <p:scale>
          <a:sx n="99" d="100"/>
          <a:sy n="99" d="100"/>
        </p:scale>
        <p:origin x="103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44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2AA9D825-3F77-A2FE-D2F5-B2376BB3929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0DE3C1-AD29-E5B6-3F71-BBDCB3FE1A7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523FECC-031C-7B4C-A8CF-FB228D7B579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9E0B64F-A990-6A49-25A1-FEC14437F69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45A00C6-A3D8-F052-1795-8400BCA8C17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7C5C499-1758-0C5D-AA1C-98F91B9749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3DDE4F0-6F18-43D0-A89D-26DFB0A3E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>
            <a:extLst>
              <a:ext uri="{FF2B5EF4-FFF2-40B4-BE49-F238E27FC236}">
                <a16:creationId xmlns:a16="http://schemas.microsoft.com/office/drawing/2014/main" id="{C520E598-CB9B-7A55-4EA7-623AE4EFD4B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D3957063-2F81-4933-968E-E42C0B252DB0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1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121859" name="Rectangle 1">
            <a:extLst>
              <a:ext uri="{FF2B5EF4-FFF2-40B4-BE49-F238E27FC236}">
                <a16:creationId xmlns:a16="http://schemas.microsoft.com/office/drawing/2014/main" id="{055A097D-4F5B-827E-F016-3BFAF6540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AA09A787-AE7F-FFB9-D5D6-09BDD568B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1861" name="Text Box 3">
            <a:extLst>
              <a:ext uri="{FF2B5EF4-FFF2-40B4-BE49-F238E27FC236}">
                <a16:creationId xmlns:a16="http://schemas.microsoft.com/office/drawing/2014/main" id="{19391A0D-F84F-8ADF-7C2C-E47AC4DF6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B47A7448-EACD-4ABA-AF51-A4A7EF3534FE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1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6">
            <a:extLst>
              <a:ext uri="{FF2B5EF4-FFF2-40B4-BE49-F238E27FC236}">
                <a16:creationId xmlns:a16="http://schemas.microsoft.com/office/drawing/2014/main" id="{9CC6028B-411F-17CA-6214-E75AB3C89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CFE7C3DD-B4A6-46ED-B63D-55643438E8BD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10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134147" name="Rectangle 1">
            <a:extLst>
              <a:ext uri="{FF2B5EF4-FFF2-40B4-BE49-F238E27FC236}">
                <a16:creationId xmlns:a16="http://schemas.microsoft.com/office/drawing/2014/main" id="{F1EBD9B2-B880-7854-3272-1DBFB6534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4718A9EA-7689-66A8-C4DD-4D26B037D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4149" name="Text Box 3">
            <a:extLst>
              <a:ext uri="{FF2B5EF4-FFF2-40B4-BE49-F238E27FC236}">
                <a16:creationId xmlns:a16="http://schemas.microsoft.com/office/drawing/2014/main" id="{D6D3D133-4A4E-07E3-8258-C1938C618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FDCD9E3B-7D2F-42E0-B7A0-816C666F2718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10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2">
            <a:extLst>
              <a:ext uri="{FF2B5EF4-FFF2-40B4-BE49-F238E27FC236}">
                <a16:creationId xmlns:a16="http://schemas.microsoft.com/office/drawing/2014/main" id="{376ADB40-BF77-CFA0-E68A-7C7C0860EA5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0801CED-412E-40EC-BEDC-72AC034D8A5B}" type="slidenum">
              <a:rPr lang="en-GB" altLang="en-US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en-US">
              <a:cs typeface="Segoe UI" panose="020B0502040204020203" pitchFamily="34" charset="0"/>
            </a:endParaRPr>
          </a:p>
        </p:txBody>
      </p:sp>
      <p:sp>
        <p:nvSpPr>
          <p:cNvPr id="117763" name="Rectangle 1">
            <a:extLst>
              <a:ext uri="{FF2B5EF4-FFF2-40B4-BE49-F238E27FC236}">
                <a16:creationId xmlns:a16="http://schemas.microsoft.com/office/drawing/2014/main" id="{16BB65BD-D53E-1C32-B9AA-EDE93C553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7C3CEC9B-AD3F-2FBC-1CB2-B24EA39F0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Assuming U boat dives when sees aircraft: 25-45s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:a16="http://schemas.microsoft.com/office/drawing/2014/main" id="{056304C2-E2DF-1780-64B5-995DE3B5CA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1B8E5E7D-99AC-440F-91BF-675500AE73A1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12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E5358B8A-EA6D-635E-8897-157FF4A708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95C1F248-4213-1CD4-1AF2-6F1F1ED86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6735BD8E-01F9-2D73-C40C-48C190CE3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17FF68D5-5451-4B8B-BA07-670101504D3C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12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>
            <a:extLst>
              <a:ext uri="{FF2B5EF4-FFF2-40B4-BE49-F238E27FC236}">
                <a16:creationId xmlns:a16="http://schemas.microsoft.com/office/drawing/2014/main" id="{178D340D-08D8-C0EC-7377-3AD376E36D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9BD0A767-5EBB-4E26-A836-BAAC34C82A16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13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AACEA8B6-E654-1564-C58F-6A2271D7E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F9B7B1F-6000-2B79-E833-4137A3B9D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65" name="Text Box 3">
            <a:extLst>
              <a:ext uri="{FF2B5EF4-FFF2-40B4-BE49-F238E27FC236}">
                <a16:creationId xmlns:a16="http://schemas.microsoft.com/office/drawing/2014/main" id="{18CF5225-3688-B1F4-5109-70ED84EB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576A3A1F-841B-47FC-AD9C-1C195C2B1396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13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>
            <a:extLst>
              <a:ext uri="{FF2B5EF4-FFF2-40B4-BE49-F238E27FC236}">
                <a16:creationId xmlns:a16="http://schemas.microsoft.com/office/drawing/2014/main" id="{A5942B4C-1A73-2AE2-A2B2-5CEEE865B6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8BA37EB1-E98F-43B2-9201-40A06CFFF8FB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14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0F8CDB73-AC82-AB92-ECE2-E8C29FB00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836BCFC7-8388-074E-19F1-9A123CD7B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54947345-646B-4ADA-DBB8-A94EE4767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5C742ED2-6263-4069-9E51-62863F6D8516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14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6">
            <a:extLst>
              <a:ext uri="{FF2B5EF4-FFF2-40B4-BE49-F238E27FC236}">
                <a16:creationId xmlns:a16="http://schemas.microsoft.com/office/drawing/2014/main" id="{86200B2A-EC46-0A3D-4ABF-B26C79C2ECD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25DDBF52-3B53-4297-AFFC-FB14029B4C58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15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124931" name="Rectangle 1">
            <a:extLst>
              <a:ext uri="{FF2B5EF4-FFF2-40B4-BE49-F238E27FC236}">
                <a16:creationId xmlns:a16="http://schemas.microsoft.com/office/drawing/2014/main" id="{4A72E2A0-BABA-21EA-6485-E36D8729FE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2" name="Rectangle 2">
            <a:extLst>
              <a:ext uri="{FF2B5EF4-FFF2-40B4-BE49-F238E27FC236}">
                <a16:creationId xmlns:a16="http://schemas.microsoft.com/office/drawing/2014/main" id="{87F8756D-8C2D-9564-3FBD-7B21C2412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4933" name="Text Box 3">
            <a:extLst>
              <a:ext uri="{FF2B5EF4-FFF2-40B4-BE49-F238E27FC236}">
                <a16:creationId xmlns:a16="http://schemas.microsoft.com/office/drawing/2014/main" id="{17F60A43-D427-E851-5403-B2F2FEBC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8342293E-7850-4C1C-BC03-C2E18AF59060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15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>
            <a:extLst>
              <a:ext uri="{FF2B5EF4-FFF2-40B4-BE49-F238E27FC236}">
                <a16:creationId xmlns:a16="http://schemas.microsoft.com/office/drawing/2014/main" id="{60FDBBE6-3A9E-12D3-288B-D2C521DE03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D1D3F46D-625C-40CD-9BBA-85B6369D0DC6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16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126979" name="Rectangle 1">
            <a:extLst>
              <a:ext uri="{FF2B5EF4-FFF2-40B4-BE49-F238E27FC236}">
                <a16:creationId xmlns:a16="http://schemas.microsoft.com/office/drawing/2014/main" id="{661C837C-E375-A8AB-73EB-C7E424421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C23FC45B-210A-A2F0-A4D2-23D681845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6981" name="Text Box 3">
            <a:extLst>
              <a:ext uri="{FF2B5EF4-FFF2-40B4-BE49-F238E27FC236}">
                <a16:creationId xmlns:a16="http://schemas.microsoft.com/office/drawing/2014/main" id="{31431D20-BBC2-F40B-CF1B-5055BF776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63A1118F-EB78-454D-80E1-B930895747C8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16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>
            <a:extLst>
              <a:ext uri="{FF2B5EF4-FFF2-40B4-BE49-F238E27FC236}">
                <a16:creationId xmlns:a16="http://schemas.microsoft.com/office/drawing/2014/main" id="{4711F391-538F-6DA8-57C8-75A2B71E7D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C36B9F4E-FB0E-4AE3-AA87-CCDE3C5C6213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17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id="{B6FAFDD4-DB12-4862-6447-BE30C7F5B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D67A6856-95FD-80C4-3BCA-B9A0088B3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09" name="Text Box 3">
            <a:extLst>
              <a:ext uri="{FF2B5EF4-FFF2-40B4-BE49-F238E27FC236}">
                <a16:creationId xmlns:a16="http://schemas.microsoft.com/office/drawing/2014/main" id="{8DD3C3FB-01E0-BD74-C475-8C825451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97D28D25-5F1D-421C-8817-BB3CAFD7CF92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17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6">
            <a:extLst>
              <a:ext uri="{FF2B5EF4-FFF2-40B4-BE49-F238E27FC236}">
                <a16:creationId xmlns:a16="http://schemas.microsoft.com/office/drawing/2014/main" id="{C9C6495B-24CF-D95A-1598-4DB0791B25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674FD505-AC1D-4377-B7CA-9B07DBFA85C0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18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136195" name="Rectangle 1">
            <a:extLst>
              <a:ext uri="{FF2B5EF4-FFF2-40B4-BE49-F238E27FC236}">
                <a16:creationId xmlns:a16="http://schemas.microsoft.com/office/drawing/2014/main" id="{F3C8F2F9-955A-273B-1569-D816095EE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7AEE55D7-C08E-B6DB-A929-6DC8FB7B7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6197" name="Text Box 3">
            <a:extLst>
              <a:ext uri="{FF2B5EF4-FFF2-40B4-BE49-F238E27FC236}">
                <a16:creationId xmlns:a16="http://schemas.microsoft.com/office/drawing/2014/main" id="{94135B2D-4EF0-95C8-CA84-2F6BE89BC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E57B765F-897D-4578-B101-EFC372743CAE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18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>
            <a:extLst>
              <a:ext uri="{FF2B5EF4-FFF2-40B4-BE49-F238E27FC236}">
                <a16:creationId xmlns:a16="http://schemas.microsoft.com/office/drawing/2014/main" id="{3FB8BAB4-23F5-5665-4684-D83ACB3064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73F44705-5CD1-4B06-9395-D6C2F824A2A0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19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id="{AE65F20B-854C-5E14-3E29-295378CAE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A9D0EFAC-E716-A2BB-4214-DE59A02F2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5061" name="Text Box 3">
            <a:extLst>
              <a:ext uri="{FF2B5EF4-FFF2-40B4-BE49-F238E27FC236}">
                <a16:creationId xmlns:a16="http://schemas.microsoft.com/office/drawing/2014/main" id="{7964F299-549C-6EB1-28B2-17AA9F08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C5F213A4-DDAE-48C8-8AB9-ABE62CBF7F3A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19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68B68D10-818D-F74D-5AB8-DF47C533B8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8E18F6-90BD-4527-B64F-D4F181CEC006}" type="slidenum">
              <a:rPr lang="en-GB" altLang="en-US" sz="1400" smtClean="0"/>
              <a:pPr>
                <a:spcBef>
                  <a:spcPct val="0"/>
                </a:spcBef>
              </a:pPr>
              <a:t>2</a:t>
            </a:fld>
            <a:endParaRPr lang="en-GB" altLang="en-US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3345C40C-E79E-5E40-5CF1-F47AE6CFB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E5B3FBB0-9E5B-4589-9235-EC1A41C4443A}" type="slidenum">
              <a:rPr lang="en-GB" altLang="en-US" sz="1800">
                <a:latin typeface="Arial" panose="020B0604020202020204" pitchFamily="34" charset="0"/>
              </a:rPr>
              <a:pPr algn="r" eaLnBrk="1">
                <a:spcBef>
                  <a:spcPct val="0"/>
                </a:spcBef>
              </a:pPr>
              <a:t>2</a:t>
            </a:fld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19A1EAAC-4E8F-8E1F-3629-4A8E46905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FFD09C98-5CA5-6382-1E9A-FBEC08528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>
            <a:extLst>
              <a:ext uri="{FF2B5EF4-FFF2-40B4-BE49-F238E27FC236}">
                <a16:creationId xmlns:a16="http://schemas.microsoft.com/office/drawing/2014/main" id="{F98C03B9-FBEC-1669-A845-898465C471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3DEA8761-6A26-4EE5-A891-222DC5430941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20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115715" name="Rectangle 1">
            <a:extLst>
              <a:ext uri="{FF2B5EF4-FFF2-40B4-BE49-F238E27FC236}">
                <a16:creationId xmlns:a16="http://schemas.microsoft.com/office/drawing/2014/main" id="{D170504F-CA37-835D-C3E3-DCB220D66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2F130E8E-1BCA-B7C7-8B3E-C8848EA1A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17" name="Text Box 3">
            <a:extLst>
              <a:ext uri="{FF2B5EF4-FFF2-40B4-BE49-F238E27FC236}">
                <a16:creationId xmlns:a16="http://schemas.microsoft.com/office/drawing/2014/main" id="{B5DA99C0-2E1E-8668-3840-BF5632856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C8626D59-500E-4165-AE9C-DCDE38805EA3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20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>
            <a:extLst>
              <a:ext uri="{FF2B5EF4-FFF2-40B4-BE49-F238E27FC236}">
                <a16:creationId xmlns:a16="http://schemas.microsoft.com/office/drawing/2014/main" id="{671821A3-971C-0A2A-77A1-832822BFC7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F84D0F59-6B25-48CD-8713-8D22B8564A77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21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10D0AD92-653C-8D33-A6A7-D28A4DC71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C4FB348E-2865-34AF-AF79-BB580854E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9157" name="Text Box 3">
            <a:extLst>
              <a:ext uri="{FF2B5EF4-FFF2-40B4-BE49-F238E27FC236}">
                <a16:creationId xmlns:a16="http://schemas.microsoft.com/office/drawing/2014/main" id="{9F397149-99ED-0698-BBE8-8631A440E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D41790A7-1BF4-40EC-9379-98A75F94F917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21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CAE952A2-0C3B-5AF1-FBA0-A9B4490271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E3346A08-DE10-4A3D-8FCB-D379E81AE9A6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22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928248AA-5FB3-5640-5A0C-EDDF1C5B8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674B081E-F55B-FC67-D412-6AEBC7AAA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05" name="Text Box 3">
            <a:extLst>
              <a:ext uri="{FF2B5EF4-FFF2-40B4-BE49-F238E27FC236}">
                <a16:creationId xmlns:a16="http://schemas.microsoft.com/office/drawing/2014/main" id="{3E43BED2-7F19-7205-8101-34B262C3A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097D7A05-7991-46AF-897A-6F3801128F89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22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6">
            <a:extLst>
              <a:ext uri="{FF2B5EF4-FFF2-40B4-BE49-F238E27FC236}">
                <a16:creationId xmlns:a16="http://schemas.microsoft.com/office/drawing/2014/main" id="{48117523-1B17-9F2E-D39F-53C6FFEC8F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2E5F6C7E-6E13-4585-8DA9-3989DA083D77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23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129027" name="Rectangle 1">
            <a:extLst>
              <a:ext uri="{FF2B5EF4-FFF2-40B4-BE49-F238E27FC236}">
                <a16:creationId xmlns:a16="http://schemas.microsoft.com/office/drawing/2014/main" id="{58AE0C2A-DBFD-35AE-773B-3A585F3DF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8" name="Rectangle 2">
            <a:extLst>
              <a:ext uri="{FF2B5EF4-FFF2-40B4-BE49-F238E27FC236}">
                <a16:creationId xmlns:a16="http://schemas.microsoft.com/office/drawing/2014/main" id="{C7AB95A9-CB4E-F702-E2B4-95A001689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9029" name="Text Box 3">
            <a:extLst>
              <a:ext uri="{FF2B5EF4-FFF2-40B4-BE49-F238E27FC236}">
                <a16:creationId xmlns:a16="http://schemas.microsoft.com/office/drawing/2014/main" id="{637EEBFB-B9C5-4388-B3B6-3C92C0595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7F9C43BB-51CA-4304-B52C-219E0925D36C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23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>
            <a:extLst>
              <a:ext uri="{FF2B5EF4-FFF2-40B4-BE49-F238E27FC236}">
                <a16:creationId xmlns:a16="http://schemas.microsoft.com/office/drawing/2014/main" id="{131E8D28-97FB-F2A2-9971-FE78C77C23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4C0DCE-3F25-4692-80A4-6F7C7E8F77B1}" type="slidenum">
              <a:rPr lang="en-GB" altLang="en-US" sz="1400" smtClean="0"/>
              <a:pPr>
                <a:spcBef>
                  <a:spcPct val="0"/>
                </a:spcBef>
              </a:pPr>
              <a:t>24</a:t>
            </a:fld>
            <a:endParaRPr lang="en-GB" altLang="en-US" sz="1400"/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D791AD11-8FB5-DF76-E3DE-747389AB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2225186C-343D-4CD6-98D2-C98F83E348A2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24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8B030883-50ED-11F4-12E9-96D6FFA36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E1245C78-A93C-4F75-A8A8-BDC217A8DB49}" type="slidenum">
              <a:rPr lang="en-GB" altLang="en-US" sz="1800">
                <a:latin typeface="Arial" panose="020B0604020202020204" pitchFamily="34" charset="0"/>
              </a:rPr>
              <a:pPr algn="r" eaLnBrk="1">
                <a:spcBef>
                  <a:spcPct val="0"/>
                </a:spcBef>
              </a:pPr>
              <a:t>24</a:t>
            </a:fld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37A59C48-DD3E-EB18-B4A1-066897300D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90" name="Rectangle 4">
            <a:extLst>
              <a:ext uri="{FF2B5EF4-FFF2-40B4-BE49-F238E27FC236}">
                <a16:creationId xmlns:a16="http://schemas.microsoft.com/office/drawing/2014/main" id="{0CDD89DE-C28A-4313-850D-AAF7C09A9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4A3B6E5F-CD70-7B08-E112-128C14E976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8394C3-BFB8-4B30-A931-F424713D389C}" type="slidenum">
              <a:rPr lang="en-GB" altLang="en-US" sz="1400" smtClean="0"/>
              <a:pPr>
                <a:spcBef>
                  <a:spcPct val="0"/>
                </a:spcBef>
              </a:pPr>
              <a:t>3</a:t>
            </a:fld>
            <a:endParaRPr lang="en-GB" altLang="en-US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B23B081A-5E7C-5724-6890-AAC70665C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C721BECB-97E9-4C24-A1C0-FECD190A033F}" type="slidenum">
              <a:rPr lang="en-GB" altLang="en-US" sz="1800">
                <a:latin typeface="Arial" panose="020B0604020202020204" pitchFamily="34" charset="0"/>
              </a:rPr>
              <a:pPr algn="r" eaLnBrk="1">
                <a:spcBef>
                  <a:spcPct val="0"/>
                </a:spcBef>
              </a:pPr>
              <a:t>3</a:t>
            </a:fld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F6DCF55-5608-F825-D887-FE04E8141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0E055180-7F18-7B19-1ABD-2A2B1C675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He started in coastal comm – may have moved out. </a:t>
            </a: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Harry hopkins – roosevelts rep - already dying of cancer</a:t>
            </a: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Had been in London during blitz and now wanted to size up stalin, after barbarossa – eg lend lease</a:t>
            </a: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Flew Invergordon to Archangel, (slow) Catalina 125 mph – at mercy of LR fighters Ju 88, but resolved to dive to sea level if attacked (maybe to avoid being attacked from below)</a:t>
            </a: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Also Xmas island tests</a:t>
            </a: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Left aged 54, reported spat re TSR2, he was against.</a:t>
            </a:r>
          </a:p>
        </p:txBody>
      </p:sp>
      <p:sp>
        <p:nvSpPr>
          <p:cNvPr id="8198" name="Rectangle 4">
            <a:extLst>
              <a:ext uri="{FF2B5EF4-FFF2-40B4-BE49-F238E27FC236}">
                <a16:creationId xmlns:a16="http://schemas.microsoft.com/office/drawing/2014/main" id="{69071398-F7BE-52E7-CE4C-7343EDC1C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4824413"/>
            <a:ext cx="80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altLang="en-US" sz="1800">
                <a:solidFill>
                  <a:srgbClr val="FFFFFF"/>
                </a:solidFill>
                <a:latin typeface="Arial" panose="020B0604020202020204" pitchFamily="34" charset="0"/>
              </a:rPr>
              <a:t>Harry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F44FD105-6E83-CB29-9450-4171627AFF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268596-33B8-4035-8117-48F5EFDD655E}" type="slidenum">
              <a:rPr lang="en-GB" altLang="en-US" sz="1400" smtClean="0"/>
              <a:pPr>
                <a:spcBef>
                  <a:spcPct val="0"/>
                </a:spcBef>
              </a:pPr>
              <a:t>4</a:t>
            </a:fld>
            <a:endParaRPr lang="en-GB" altLang="en-US" sz="1400"/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EE8143E4-926E-7B2C-F592-9960DE5A0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28CEEDD5-9431-4BAA-8A20-A179967183A3}" type="slidenum">
              <a:rPr lang="en-GB" altLang="en-US" sz="1800">
                <a:latin typeface="Arial" panose="020B0604020202020204" pitchFamily="34" charset="0"/>
              </a:rPr>
              <a:pPr algn="r" eaLnBrk="1">
                <a:spcBef>
                  <a:spcPct val="0"/>
                </a:spcBef>
              </a:pPr>
              <a:t>4</a:t>
            </a:fld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525B0D2E-8F90-F7D7-1CE8-BB9ED1F3D5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Text Box 3">
            <a:extLst>
              <a:ext uri="{FF2B5EF4-FFF2-40B4-BE49-F238E27FC236}">
                <a16:creationId xmlns:a16="http://schemas.microsoft.com/office/drawing/2014/main" id="{FCB8970C-FE83-D299-753D-A5152020F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This audience wont need to be told…</a:t>
            </a: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But, epoch – early days, Blackettonly just at CoaCom</a:t>
            </a: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U bt as submersibles – good tactic is to make em dive repeatedly</a:t>
            </a:r>
          </a:p>
          <a:p>
            <a:pPr eaLnBrk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0CE9E70F-B026-2B3D-DD6C-C01DC4D04E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03B165-5E46-45A4-90F8-831EF3815FE2}" type="slidenum">
              <a:rPr lang="en-GB" altLang="en-US" sz="1400" smtClean="0"/>
              <a:pPr>
                <a:spcBef>
                  <a:spcPct val="0"/>
                </a:spcBef>
              </a:pPr>
              <a:t>5</a:t>
            </a:fld>
            <a:endParaRPr lang="en-GB" altLang="en-US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A12DEC7E-6DD1-E210-176B-028776065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D0261867-3706-4A55-B434-BA45EC5AA2CB}" type="slidenum">
              <a:rPr lang="en-GB" altLang="en-US" sz="1800">
                <a:latin typeface="Arial" panose="020B0604020202020204" pitchFamily="34" charset="0"/>
              </a:rPr>
              <a:pPr algn="r" eaLnBrk="1">
                <a:spcBef>
                  <a:spcPct val="0"/>
                </a:spcBef>
              </a:pPr>
              <a:t>5</a:t>
            </a:fld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0FA23B6-17D4-062C-D52F-3B8AEFCAD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Text Box 3">
            <a:extLst>
              <a:ext uri="{FF2B5EF4-FFF2-40B4-BE49-F238E27FC236}">
                <a16:creationId xmlns:a16="http://schemas.microsoft.com/office/drawing/2014/main" id="{C75F0FC7-95DD-F3AD-136D-5C4D457D3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This audience wont need to be told…</a:t>
            </a: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But, epoch – early days, Blackettonly just at CoaCom</a:t>
            </a: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U bt as submersibles – good tactic is to make em dive repeatedly</a:t>
            </a:r>
          </a:p>
          <a:p>
            <a:pPr eaLnBrk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4403C259-CFB2-2F4D-C8AC-4DACED5BB4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FCE400-C0A5-4943-B08A-CCC4C31726C8}" type="slidenum">
              <a:rPr lang="en-GB" altLang="en-US" sz="1400" smtClean="0"/>
              <a:pPr>
                <a:spcBef>
                  <a:spcPct val="0"/>
                </a:spcBef>
              </a:pPr>
              <a:t>6</a:t>
            </a:fld>
            <a:endParaRPr lang="en-GB" altLang="en-US" sz="1400"/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19AE888A-5DF8-C1C5-5F57-4F04C7B64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EAAB8057-8C7C-4BBA-A9E8-EED10488BA15}" type="slidenum">
              <a:rPr lang="en-GB" altLang="en-US" sz="1800">
                <a:latin typeface="Arial" panose="020B0604020202020204" pitchFamily="34" charset="0"/>
              </a:rPr>
              <a:pPr algn="r" eaLnBrk="1">
                <a:spcBef>
                  <a:spcPct val="0"/>
                </a:spcBef>
              </a:pPr>
              <a:t>6</a:t>
            </a:fld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3AE04CBD-ECCA-F73C-216C-F119586D4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id="{950E84D8-1FA8-7363-C4D8-2A4470A76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413" y="467995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Zoologist/ geologist – polymath, understand variation</a:t>
            </a: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Books difficult to get hold of, but I managed it</a:t>
            </a: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Other book impossible – not been written printed yet</a:t>
            </a: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OR Soc project, maybe re-energise?</a:t>
            </a:r>
          </a:p>
          <a:p>
            <a:pPr eaLnBrk="1">
              <a:spcBef>
                <a:spcPts val="40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Also a pt3 proposed – OR in the post cold war, COIN etc.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322B3F9B-CB1A-2F55-711C-D02567C628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1EC1F0-5417-4554-8E2D-FCBE98772E00}" type="slidenum">
              <a:rPr lang="en-GB" altLang="en-US" sz="1400" smtClean="0"/>
              <a:pPr>
                <a:spcBef>
                  <a:spcPct val="0"/>
                </a:spcBef>
              </a:pPr>
              <a:t>7</a:t>
            </a:fld>
            <a:endParaRPr lang="en-GB" altLang="en-US" sz="1400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039A3D7C-8128-F56A-7D0E-602981734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8BE19498-1170-4F12-A5BA-EC9B7E7ACD07}" type="slidenum"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pPr algn="r" eaLnBrk="1">
                <a:spcBef>
                  <a:spcPct val="0"/>
                </a:spcBef>
              </a:pPr>
              <a:t>7</a:t>
            </a:fld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CCF77113-C66E-C18B-24A8-C2DEC04B47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7F13D976-5275-6C03-5F73-A23DA713F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>
            <a:extLst>
              <a:ext uri="{FF2B5EF4-FFF2-40B4-BE49-F238E27FC236}">
                <a16:creationId xmlns:a16="http://schemas.microsoft.com/office/drawing/2014/main" id="{05214ADC-D0D8-C5B6-4AA9-495E4DD144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</a:pPr>
            <a:fld id="{52B372DF-237C-4117-B1D3-4DB55050D5EC}" type="slidenum">
              <a:rPr lang="en-GB" altLang="en-US" sz="14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</a:pPr>
              <a:t>8</a:t>
            </a:fld>
            <a:endParaRPr lang="en-GB" altLang="en-US" sz="1400">
              <a:cs typeface="Segoe UI" panose="020B0502040204020203" pitchFamily="34" charset="0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44E8077A-B0FA-AA3F-D7C1-57B36D3D4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79D66ECB-A285-F1C6-F396-36E9F3D4D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3253" name="Text Box 3">
            <a:extLst>
              <a:ext uri="{FF2B5EF4-FFF2-40B4-BE49-F238E27FC236}">
                <a16:creationId xmlns:a16="http://schemas.microsoft.com/office/drawing/2014/main" id="{01C3C00E-3D0D-5D47-E44F-830DD2A8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3494C295-D48D-4285-8CCB-D66B6C3150BE}" type="slidenum">
              <a:rPr lang="en-GB" altLang="en-US" sz="1400">
                <a:cs typeface="Segoe UI" panose="020B0502040204020203" pitchFamily="34" charset="0"/>
              </a:rPr>
              <a:pPr algn="r" eaLnBrk="1">
                <a:spcBef>
                  <a:spcPct val="0"/>
                </a:spcBef>
              </a:pPr>
              <a:t>8</a:t>
            </a:fld>
            <a:endParaRPr lang="en-GB" altLang="en-US" sz="1400"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>
            <a:extLst>
              <a:ext uri="{FF2B5EF4-FFF2-40B4-BE49-F238E27FC236}">
                <a16:creationId xmlns:a16="http://schemas.microsoft.com/office/drawing/2014/main" id="{5761DA93-67AA-43BF-76D5-A32F2445DD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6CC6CD-06B1-46C0-BBA0-1552EC16F125}" type="slidenum">
              <a:rPr lang="en-GB" altLang="en-US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AAB068D3-74B4-6EBB-E22E-E353C905F9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35CCFF0A-C33F-6B12-B901-0265EC5A1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Assuming U boat dives when sees aircraft: 25-45s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65576E1-9F2C-5112-8619-CB477E765B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9E4DE-EDDA-43E7-88E5-F477BC634B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067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62BA218-E4C5-C2B4-0580-5311BC2EFDE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81C0-6787-4A7A-ACDE-32CA5346C0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799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5840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5840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AE91512-F5C3-774A-5E77-FC18989196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E76E-8B69-4E99-AAE8-F8DAF6CFD3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2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D7C35EA-5CD6-DEE8-76AA-EE5F76E936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20720-AE8C-4304-AD84-744164818E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67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A9B87E7-B17E-6F8C-DC7A-2DC8A4C46F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B889D-902A-431C-A64B-0145BA6515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50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680BA3A-E9C7-0B5E-2C78-250BF4A667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5F5B5-0987-4D7B-BEE4-A3A6DD62FC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541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3AC3EB3-7B80-0D7D-76F1-CEB37C5DC7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B42A-6EF6-4EFA-8446-BCE7FE48C4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C9DD475-AF84-7F28-FF81-BC2EAD26C4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6EF0-3EC1-4895-A30A-895F1E628B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738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B5C3A556-D9B1-BD44-C6D4-470661ACB5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34347-F99E-4BD1-AFE7-2DA082F992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443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FD2DEA4-A1CB-FD5C-AC22-19C829558E0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41493-7972-4B6C-83B1-F551445F84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0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0B53120-9E23-BA93-6227-F5E682ACF8C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9F726-F4DE-4B91-A5E6-BFB06730CF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220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11234489-BAA9-618D-4884-ADB3826180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29713" cy="6838950"/>
            <a:chOff x="0" y="0"/>
            <a:chExt cx="5751" cy="4308"/>
          </a:xfrm>
        </p:grpSpPr>
        <p:grpSp>
          <p:nvGrpSpPr>
            <p:cNvPr id="1032" name="Group 2">
              <a:extLst>
                <a:ext uri="{FF2B5EF4-FFF2-40B4-BE49-F238E27FC236}">
                  <a16:creationId xmlns:a16="http://schemas.microsoft.com/office/drawing/2014/main" id="{0A37C59A-7069-7960-747F-D325E5750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230"/>
              <a:ext cx="4020" cy="2078"/>
              <a:chOff x="1728" y="2230"/>
              <a:chExt cx="4020" cy="2078"/>
            </a:xfrm>
          </p:grpSpPr>
          <p:sp>
            <p:nvSpPr>
              <p:cNvPr id="1035" name="AutoShape 3">
                <a:extLst>
                  <a:ext uri="{FF2B5EF4-FFF2-40B4-BE49-F238E27FC236}">
                    <a16:creationId xmlns:a16="http://schemas.microsoft.com/office/drawing/2014/main" id="{AE64DDC5-D473-0410-5BA2-4F2A8B7EB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75" cy="1664"/>
              </a:xfrm>
              <a:custGeom>
                <a:avLst/>
                <a:gdLst>
                  <a:gd name="T0" fmla="*/ 2875 w 2875"/>
                  <a:gd name="T1" fmla="*/ 832 h 1664"/>
                  <a:gd name="T2" fmla="*/ 1438 w 2875"/>
                  <a:gd name="T3" fmla="*/ 1664 h 1664"/>
                  <a:gd name="T4" fmla="*/ 0 w 2875"/>
                  <a:gd name="T5" fmla="*/ 832 h 1664"/>
                  <a:gd name="T6" fmla="*/ 1438 w 2875"/>
                  <a:gd name="T7" fmla="*/ 0 h 1664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875"/>
                  <a:gd name="T13" fmla="*/ 0 h 1664"/>
                  <a:gd name="T14" fmla="*/ 2875 w 2875"/>
                  <a:gd name="T15" fmla="*/ 1664 h 16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75" h="1664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6" name="AutoShape 4">
                <a:extLst>
                  <a:ext uri="{FF2B5EF4-FFF2-40B4-BE49-F238E27FC236}">
                    <a16:creationId xmlns:a16="http://schemas.microsoft.com/office/drawing/2014/main" id="{AA57E2D0-3BF1-E316-AA7B-D9494001A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2" cy="804"/>
              </a:xfrm>
              <a:custGeom>
                <a:avLst/>
                <a:gdLst>
                  <a:gd name="T0" fmla="*/ 1252 w 1252"/>
                  <a:gd name="T1" fmla="*/ 402 h 804"/>
                  <a:gd name="T2" fmla="*/ 626 w 1252"/>
                  <a:gd name="T3" fmla="*/ 804 h 804"/>
                  <a:gd name="T4" fmla="*/ 0 w 1252"/>
                  <a:gd name="T5" fmla="*/ 402 h 804"/>
                  <a:gd name="T6" fmla="*/ 626 w 1252"/>
                  <a:gd name="T7" fmla="*/ 0 h 804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252"/>
                  <a:gd name="T13" fmla="*/ 0 h 804"/>
                  <a:gd name="T14" fmla="*/ 1252 w 1252"/>
                  <a:gd name="T15" fmla="*/ 804 h 8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52" h="804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" name="AutoShape 5">
                <a:extLst>
                  <a:ext uri="{FF2B5EF4-FFF2-40B4-BE49-F238E27FC236}">
                    <a16:creationId xmlns:a16="http://schemas.microsoft.com/office/drawing/2014/main" id="{DC0C5602-54EF-FD3C-4CAF-9E694C7AC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2" cy="962"/>
              </a:xfrm>
              <a:custGeom>
                <a:avLst/>
                <a:gdLst>
                  <a:gd name="T0" fmla="*/ 2842 w 2842"/>
                  <a:gd name="T1" fmla="*/ 481 h 962"/>
                  <a:gd name="T2" fmla="*/ 1421 w 2842"/>
                  <a:gd name="T3" fmla="*/ 962 h 962"/>
                  <a:gd name="T4" fmla="*/ 0 w 2842"/>
                  <a:gd name="T5" fmla="*/ 481 h 962"/>
                  <a:gd name="T6" fmla="*/ 1421 w 2842"/>
                  <a:gd name="T7" fmla="*/ 0 h 962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842"/>
                  <a:gd name="T13" fmla="*/ 0 h 962"/>
                  <a:gd name="T14" fmla="*/ 2842 w 2842"/>
                  <a:gd name="T15" fmla="*/ 962 h 9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42" h="962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8" name="AutoShape 6">
                <a:extLst>
                  <a:ext uri="{FF2B5EF4-FFF2-40B4-BE49-F238E27FC236}">
                    <a16:creationId xmlns:a16="http://schemas.microsoft.com/office/drawing/2014/main" id="{85216A86-E081-7CFF-3739-132ACA122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0" cy="2078"/>
              </a:xfrm>
              <a:custGeom>
                <a:avLst/>
                <a:gdLst>
                  <a:gd name="T0" fmla="*/ 3000 w 3000"/>
                  <a:gd name="T1" fmla="*/ 1039 h 2078"/>
                  <a:gd name="T2" fmla="*/ 1500 w 3000"/>
                  <a:gd name="T3" fmla="*/ 2078 h 2078"/>
                  <a:gd name="T4" fmla="*/ 0 w 3000"/>
                  <a:gd name="T5" fmla="*/ 1039 h 2078"/>
                  <a:gd name="T6" fmla="*/ 1500 w 3000"/>
                  <a:gd name="T7" fmla="*/ 0 h 2078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3000"/>
                  <a:gd name="T13" fmla="*/ 0 h 2078"/>
                  <a:gd name="T14" fmla="*/ 3000 w 3000"/>
                  <a:gd name="T15" fmla="*/ 2078 h 20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00" h="2078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9" name="AutoShape 7">
                <a:extLst>
                  <a:ext uri="{FF2B5EF4-FFF2-40B4-BE49-F238E27FC236}">
                    <a16:creationId xmlns:a16="http://schemas.microsoft.com/office/drawing/2014/main" id="{EF1048FE-92BF-AFC8-D211-173B7DF1A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1" cy="532"/>
              </a:xfrm>
              <a:custGeom>
                <a:avLst/>
                <a:gdLst>
                  <a:gd name="T0" fmla="*/ 1241 w 1241"/>
                  <a:gd name="T1" fmla="*/ 266 h 532"/>
                  <a:gd name="T2" fmla="*/ 621 w 1241"/>
                  <a:gd name="T3" fmla="*/ 532 h 532"/>
                  <a:gd name="T4" fmla="*/ 0 w 1241"/>
                  <a:gd name="T5" fmla="*/ 266 h 532"/>
                  <a:gd name="T6" fmla="*/ 621 w 1241"/>
                  <a:gd name="T7" fmla="*/ 0 h 532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241"/>
                  <a:gd name="T13" fmla="*/ 0 h 532"/>
                  <a:gd name="T14" fmla="*/ 1241 w 1241"/>
                  <a:gd name="T15" fmla="*/ 532 h 5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1" h="532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C85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33" name="AutoShape 8">
              <a:extLst>
                <a:ext uri="{FF2B5EF4-FFF2-40B4-BE49-F238E27FC236}">
                  <a16:creationId xmlns:a16="http://schemas.microsoft.com/office/drawing/2014/main" id="{2ED50EFC-584C-6622-3829-BC7453F5E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341"/>
              <a:ext cx="1818" cy="1530"/>
            </a:xfrm>
            <a:custGeom>
              <a:avLst/>
              <a:gdLst>
                <a:gd name="T0" fmla="*/ 1818 w 1818"/>
                <a:gd name="T1" fmla="*/ 765 h 1530"/>
                <a:gd name="T2" fmla="*/ 909 w 1818"/>
                <a:gd name="T3" fmla="*/ 1530 h 1530"/>
                <a:gd name="T4" fmla="*/ 0 w 1818"/>
                <a:gd name="T5" fmla="*/ 765 h 1530"/>
                <a:gd name="T6" fmla="*/ 909 w 1818"/>
                <a:gd name="T7" fmla="*/ 0 h 153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818"/>
                <a:gd name="T13" fmla="*/ 0 h 1530"/>
                <a:gd name="T14" fmla="*/ 1818 w 1818"/>
                <a:gd name="T15" fmla="*/ 1530 h 15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530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2B81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" name="AutoShape 9">
              <a:extLst>
                <a:ext uri="{FF2B5EF4-FFF2-40B4-BE49-F238E27FC236}">
                  <a16:creationId xmlns:a16="http://schemas.microsoft.com/office/drawing/2014/main" id="{24DBA003-B0A2-9533-361A-B1FAA7FDC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1" cy="1769"/>
            </a:xfrm>
            <a:custGeom>
              <a:avLst/>
              <a:gdLst>
                <a:gd name="T0" fmla="*/ 5751 w 5751"/>
                <a:gd name="T1" fmla="*/ 885 h 1769"/>
                <a:gd name="T2" fmla="*/ 2876 w 5751"/>
                <a:gd name="T3" fmla="*/ 1769 h 1769"/>
                <a:gd name="T4" fmla="*/ 0 w 5751"/>
                <a:gd name="T5" fmla="*/ 885 h 1769"/>
                <a:gd name="T6" fmla="*/ 2876 w 5751"/>
                <a:gd name="T7" fmla="*/ 0 h 176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751"/>
                <a:gd name="T13" fmla="*/ 0 h 1769"/>
                <a:gd name="T14" fmla="*/ 5751 w 5751"/>
                <a:gd name="T15" fmla="*/ 1769 h 17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51" h="1769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7" name="Rectangle 10">
            <a:extLst>
              <a:ext uri="{FF2B5EF4-FFF2-40B4-BE49-F238E27FC236}">
                <a16:creationId xmlns:a16="http://schemas.microsoft.com/office/drawing/2014/main" id="{0151CA7C-25D5-2A0D-95D0-FE26CED7D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11">
            <a:extLst>
              <a:ext uri="{FF2B5EF4-FFF2-40B4-BE49-F238E27FC236}">
                <a16:creationId xmlns:a16="http://schemas.microsoft.com/office/drawing/2014/main" id="{22B539F2-59A6-3B4B-74A3-D8A208069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18487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1950EE1C-2B33-C374-532D-7DAFC825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5157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C5583962-6140-3546-2CAD-4F0E70EE9A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248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 algn="r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215900" algn="l"/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04B4B9B-59AA-4AAB-BE69-5F61040AD8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Text Box 14">
            <a:extLst>
              <a:ext uri="{FF2B5EF4-FFF2-40B4-BE49-F238E27FC236}">
                <a16:creationId xmlns:a16="http://schemas.microsoft.com/office/drawing/2014/main" id="{AF7BD6DB-EE00-954C-0B07-B09CFAEF7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86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>
            <a:extLst>
              <a:ext uri="{FF2B5EF4-FFF2-40B4-BE49-F238E27FC236}">
                <a16:creationId xmlns:a16="http://schemas.microsoft.com/office/drawing/2014/main" id="{8195A1E8-EACB-25BB-0C1C-B068B54588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92150"/>
            <a:ext cx="8218488" cy="1131888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Detecting the Undetectable:</a:t>
            </a:r>
            <a:br>
              <a:rPr lang="en-US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</a:br>
            <a:r>
              <a:rPr lang="en-US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s</a:t>
            </a:r>
            <a:r>
              <a:rPr lang="en-US" altLang="en-US" sz="2800" b="1">
                <a:solidFill>
                  <a:srgbClr val="E5E5FF"/>
                </a:solidFill>
                <a:latin typeface="Garamond" panose="02020404030301010803" pitchFamily="18" charset="0"/>
              </a:rPr>
              <a:t>ilent Transmitters and</a:t>
            </a:r>
            <a:br>
              <a:rPr lang="en-US" altLang="en-US" sz="2800" b="1">
                <a:solidFill>
                  <a:srgbClr val="E5E5FF"/>
                </a:solidFill>
                <a:latin typeface="Garamond" panose="02020404030301010803" pitchFamily="18" charset="0"/>
              </a:rPr>
            </a:br>
            <a:r>
              <a:rPr lang="en-US" altLang="en-US" sz="2800" b="1">
                <a:solidFill>
                  <a:srgbClr val="E5E5FF"/>
                </a:solidFill>
                <a:latin typeface="Garamond" panose="02020404030301010803" pitchFamily="18" charset="0"/>
              </a:rPr>
              <a:t>the Dogs that didn’t Bark</a:t>
            </a:r>
            <a:endParaRPr lang="en-GB" altLang="en-US" sz="2800" b="1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sp>
        <p:nvSpPr>
          <p:cNvPr id="120835" name="Text Box 3">
            <a:extLst>
              <a:ext uri="{FF2B5EF4-FFF2-40B4-BE49-F238E27FC236}">
                <a16:creationId xmlns:a16="http://schemas.microsoft.com/office/drawing/2014/main" id="{137D159E-F722-7F36-FD50-B49FD2A25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05488"/>
            <a:ext cx="30241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John Magill    ISMOR 2025</a:t>
            </a:r>
          </a:p>
          <a:p>
            <a:pPr defTabSz="914400">
              <a:spcBef>
                <a:spcPct val="50000"/>
              </a:spcBef>
            </a:pPr>
            <a:endParaRPr lang="en-GB" altLang="en-US">
              <a:solidFill>
                <a:schemeClr val="bg1"/>
              </a:solidFill>
            </a:endParaRPr>
          </a:p>
        </p:txBody>
      </p:sp>
      <p:pic>
        <p:nvPicPr>
          <p:cNvPr id="120836" name="Picture 4">
            <a:extLst>
              <a:ext uri="{FF2B5EF4-FFF2-40B4-BE49-F238E27FC236}">
                <a16:creationId xmlns:a16="http://schemas.microsoft.com/office/drawing/2014/main" id="{82C77535-9A99-05BA-A4AC-966D9E8F3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08500"/>
            <a:ext cx="26574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Picture 5">
            <a:extLst>
              <a:ext uri="{FF2B5EF4-FFF2-40B4-BE49-F238E27FC236}">
                <a16:creationId xmlns:a16="http://schemas.microsoft.com/office/drawing/2014/main" id="{E8153C04-24BD-E619-4BA5-2573E4B08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149725"/>
            <a:ext cx="2657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8" name="Picture 6" descr="The German Submarine U-47 - Warfare ...">
            <a:extLst>
              <a:ext uri="{FF2B5EF4-FFF2-40B4-BE49-F238E27FC236}">
                <a16:creationId xmlns:a16="http://schemas.microsoft.com/office/drawing/2014/main" id="{F12292AF-7484-A4C7-645E-440B3D87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9" name="Text Box 7">
            <a:extLst>
              <a:ext uri="{FF2B5EF4-FFF2-40B4-BE49-F238E27FC236}">
                <a16:creationId xmlns:a16="http://schemas.microsoft.com/office/drawing/2014/main" id="{53715C65-8552-3A81-6DC3-1B1B598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9720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Traffic Analysis in the Battle of the Atlantic</a:t>
            </a:r>
          </a:p>
        </p:txBody>
      </p:sp>
      <p:sp>
        <p:nvSpPr>
          <p:cNvPr id="120840" name="Rectangle 8">
            <a:extLst>
              <a:ext uri="{FF2B5EF4-FFF2-40B4-BE49-F238E27FC236}">
                <a16:creationId xmlns:a16="http://schemas.microsoft.com/office/drawing/2014/main" id="{460EA786-D8CC-0C43-B779-730DA1896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5876925"/>
            <a:ext cx="360363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>
            <a:extLst>
              <a:ext uri="{FF2B5EF4-FFF2-40B4-BE49-F238E27FC236}">
                <a16:creationId xmlns:a16="http://schemas.microsoft.com/office/drawing/2014/main" id="{0C628F80-9619-D213-151A-9A9DC55654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18487" cy="1131888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Traffic Analysis</a:t>
            </a:r>
            <a:endParaRPr lang="en-GB" altLang="en-US" sz="4400" b="1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sp>
        <p:nvSpPr>
          <p:cNvPr id="133125" name="Text Box 2">
            <a:extLst>
              <a:ext uri="{FF2B5EF4-FFF2-40B4-BE49-F238E27FC236}">
                <a16:creationId xmlns:a16="http://schemas.microsoft.com/office/drawing/2014/main" id="{3A9C9952-0F60-47E2-DF0B-B4B17B58E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82200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1788" indent="-3317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88988" indent="-3317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80000"/>
              </a:lnSpc>
              <a:buClr>
                <a:srgbClr val="FFCC00"/>
              </a:buClr>
              <a:buSzPct val="100000"/>
              <a:buFont typeface="Noto Sans Symbols"/>
              <a:buChar char="■"/>
            </a:pPr>
            <a:r>
              <a:rPr lang="en-GB" altLang="en-US" sz="2800">
                <a:solidFill>
                  <a:srgbClr val="FFFFFF"/>
                </a:solidFill>
                <a:latin typeface="Garamond" panose="02020404030301010803" pitchFamily="18" charset="0"/>
              </a:rPr>
              <a:t>Identify the sender/ number of distinct senders</a:t>
            </a: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US" altLang="en-US">
                <a:solidFill>
                  <a:schemeClr val="bg1"/>
                </a:solidFill>
              </a:rPr>
              <a:t>We can use techniques to identify/distinguish the originating U boat</a:t>
            </a:r>
          </a:p>
          <a:p>
            <a:pPr lvl="2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US" altLang="en-US">
                <a:solidFill>
                  <a:schemeClr val="bg1"/>
                </a:solidFill>
              </a:rPr>
              <a:t>Radio Finger-Printing (RFP – distinct to radio equipment)</a:t>
            </a:r>
          </a:p>
          <a:p>
            <a:pPr lvl="2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US" altLang="en-US">
                <a:solidFill>
                  <a:schemeClr val="bg1"/>
                </a:solidFill>
              </a:rPr>
              <a:t>TINA (Morse code “fist” – distinct to radio operator)</a:t>
            </a:r>
          </a:p>
          <a:p>
            <a:pPr lvl="2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US" altLang="en-US">
                <a:solidFill>
                  <a:schemeClr val="bg1"/>
                </a:solidFill>
              </a:rPr>
              <a:t>Direction Finding (HF DF)</a:t>
            </a:r>
          </a:p>
          <a:p>
            <a:pPr lvl="2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endParaRPr lang="en-US" altLang="en-US">
              <a:solidFill>
                <a:schemeClr val="bg1"/>
              </a:solidFill>
            </a:endParaRPr>
          </a:p>
          <a:p>
            <a:pPr eaLnBrk="1">
              <a:lnSpc>
                <a:spcPct val="80000"/>
              </a:lnSpc>
              <a:buClr>
                <a:srgbClr val="FFCC00"/>
              </a:buClr>
              <a:buSzPct val="100000"/>
              <a:buFont typeface="Noto Sans Symbols"/>
              <a:buChar char="■"/>
            </a:pPr>
            <a:r>
              <a:rPr lang="en-GB" altLang="en-US" sz="2800">
                <a:solidFill>
                  <a:srgbClr val="FFFFFF"/>
                </a:solidFill>
                <a:latin typeface="Garamond" panose="02020404030301010803" pitchFamily="18" charset="0"/>
              </a:rPr>
              <a:t>Then</a:t>
            </a:r>
            <a:endParaRPr lang="en-GB" altLang="en-US">
              <a:solidFill>
                <a:schemeClr val="bg1"/>
              </a:solidFill>
            </a:endParaRP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GB" altLang="en-US">
                <a:solidFill>
                  <a:schemeClr val="bg1"/>
                </a:solidFill>
              </a:rPr>
              <a:t>we can tell how many different U boats we have intercepted a given number of signals from</a:t>
            </a: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endParaRPr lang="en-GB" altLang="en-US" sz="20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133126" name="Text Box 6">
            <a:extLst>
              <a:ext uri="{FF2B5EF4-FFF2-40B4-BE49-F238E27FC236}">
                <a16:creationId xmlns:a16="http://schemas.microsoft.com/office/drawing/2014/main" id="{47877CE4-99C2-6EDA-155D-E8CBCD0B8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516563"/>
            <a:ext cx="532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During Operations, U-boats were very reluctant </a:t>
            </a:r>
            <a:br>
              <a:rPr lang="en-GB" altLang="en-US">
                <a:solidFill>
                  <a:schemeClr val="bg1"/>
                </a:solidFill>
              </a:rPr>
            </a:br>
            <a:r>
              <a:rPr lang="en-GB" altLang="en-US">
                <a:solidFill>
                  <a:schemeClr val="bg1"/>
                </a:solidFill>
              </a:rPr>
              <a:t>to reveal their U-number! </a:t>
            </a:r>
          </a:p>
        </p:txBody>
      </p:sp>
      <p:sp>
        <p:nvSpPr>
          <p:cNvPr id="133128" name="AutoShape 8" descr="U-571 - movie: where to watch streaming ...">
            <a:extLst>
              <a:ext uri="{FF2B5EF4-FFF2-40B4-BE49-F238E27FC236}">
                <a16:creationId xmlns:a16="http://schemas.microsoft.com/office/drawing/2014/main" id="{473987E2-58D8-8827-7D0D-2C3A5460FC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3129" name="Picture 9">
            <a:extLst>
              <a:ext uri="{FF2B5EF4-FFF2-40B4-BE49-F238E27FC236}">
                <a16:creationId xmlns:a16="http://schemas.microsoft.com/office/drawing/2014/main" id="{1D04CDC0-2ADF-3D29-E819-700627E15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724400"/>
            <a:ext cx="150018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>
            <a:extLst>
              <a:ext uri="{FF2B5EF4-FFF2-40B4-BE49-F238E27FC236}">
                <a16:creationId xmlns:a16="http://schemas.microsoft.com/office/drawing/2014/main" id="{7736CDE9-98C8-4979-B749-BA1CAAC4E2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686800" cy="1143000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U-boat message intercepts</a:t>
            </a:r>
          </a:p>
        </p:txBody>
      </p:sp>
      <p:grpSp>
        <p:nvGrpSpPr>
          <p:cNvPr id="116741" name="Group 1">
            <a:extLst>
              <a:ext uri="{FF2B5EF4-FFF2-40B4-BE49-F238E27FC236}">
                <a16:creationId xmlns:a16="http://schemas.microsoft.com/office/drawing/2014/main" id="{552FEBC8-1769-42FE-E6E4-1DD6D39B2A73}"/>
              </a:ext>
            </a:extLst>
          </p:cNvPr>
          <p:cNvGrpSpPr>
            <a:grpSpLocks/>
          </p:cNvGrpSpPr>
          <p:nvPr/>
        </p:nvGrpSpPr>
        <p:grpSpPr bwMode="auto">
          <a:xfrm>
            <a:off x="6088063" y="4508500"/>
            <a:ext cx="2155825" cy="847725"/>
            <a:chOff x="438150" y="2997200"/>
            <a:chExt cx="2155825" cy="847725"/>
          </a:xfrm>
        </p:grpSpPr>
        <p:sp>
          <p:nvSpPr>
            <p:cNvPr id="116742" name="Oval 3">
              <a:extLst>
                <a:ext uri="{FF2B5EF4-FFF2-40B4-BE49-F238E27FC236}">
                  <a16:creationId xmlns:a16="http://schemas.microsoft.com/office/drawing/2014/main" id="{A81AFFD9-9240-90D0-BAFC-D972E1E2A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" y="3333750"/>
              <a:ext cx="2155825" cy="51117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9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U-</a:t>
              </a:r>
              <a:r>
                <a:rPr lang="en-US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111</a:t>
              </a:r>
              <a:endParaRPr lang="en-GB" altLang="en-US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16743" name="Rectangle 5">
              <a:extLst>
                <a:ext uri="{FF2B5EF4-FFF2-40B4-BE49-F238E27FC236}">
                  <a16:creationId xmlns:a16="http://schemas.microsoft.com/office/drawing/2014/main" id="{7B9AF890-F952-E48B-14B7-D904485810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58888" y="2997200"/>
              <a:ext cx="144462" cy="47625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grpSp>
        <p:nvGrpSpPr>
          <p:cNvPr id="116744" name="Group 2">
            <a:extLst>
              <a:ext uri="{FF2B5EF4-FFF2-40B4-BE49-F238E27FC236}">
                <a16:creationId xmlns:a16="http://schemas.microsoft.com/office/drawing/2014/main" id="{9341DD21-9FFF-0722-A96C-A1F9E8836058}"/>
              </a:ext>
            </a:extLst>
          </p:cNvPr>
          <p:cNvGrpSpPr>
            <a:grpSpLocks/>
          </p:cNvGrpSpPr>
          <p:nvPr/>
        </p:nvGrpSpPr>
        <p:grpSpPr bwMode="auto">
          <a:xfrm>
            <a:off x="3497263" y="4508500"/>
            <a:ext cx="2155825" cy="847725"/>
            <a:chOff x="438150" y="2997200"/>
            <a:chExt cx="2155825" cy="847725"/>
          </a:xfrm>
        </p:grpSpPr>
        <p:sp>
          <p:nvSpPr>
            <p:cNvPr id="116745" name="Oval 3">
              <a:extLst>
                <a:ext uri="{FF2B5EF4-FFF2-40B4-BE49-F238E27FC236}">
                  <a16:creationId xmlns:a16="http://schemas.microsoft.com/office/drawing/2014/main" id="{CA1031EA-215A-BD2F-413D-936ED6821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" y="3333750"/>
              <a:ext cx="2155825" cy="51117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9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U-</a:t>
              </a:r>
              <a:r>
                <a:rPr lang="en-US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333</a:t>
              </a:r>
              <a:endParaRPr lang="en-GB" altLang="en-US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16746" name="Rectangle 5">
              <a:extLst>
                <a:ext uri="{FF2B5EF4-FFF2-40B4-BE49-F238E27FC236}">
                  <a16:creationId xmlns:a16="http://schemas.microsoft.com/office/drawing/2014/main" id="{BDFEFC75-880E-8A68-2989-4FF3C509B7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58888" y="2997200"/>
              <a:ext cx="144462" cy="47625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grpSp>
        <p:nvGrpSpPr>
          <p:cNvPr id="116747" name="Group 6">
            <a:extLst>
              <a:ext uri="{FF2B5EF4-FFF2-40B4-BE49-F238E27FC236}">
                <a16:creationId xmlns:a16="http://schemas.microsoft.com/office/drawing/2014/main" id="{893798F8-0DDD-4670-4B2E-30009D2B75A2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4508500"/>
            <a:ext cx="2155825" cy="847725"/>
            <a:chOff x="438150" y="2997200"/>
            <a:chExt cx="2155825" cy="847725"/>
          </a:xfrm>
        </p:grpSpPr>
        <p:sp>
          <p:nvSpPr>
            <p:cNvPr id="116748" name="Oval 3">
              <a:extLst>
                <a:ext uri="{FF2B5EF4-FFF2-40B4-BE49-F238E27FC236}">
                  <a16:creationId xmlns:a16="http://schemas.microsoft.com/office/drawing/2014/main" id="{41A91671-4199-6B97-0F19-27109EB41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" y="3333750"/>
              <a:ext cx="2155825" cy="511175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lnSpc>
                  <a:spcPct val="9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U-</a:t>
              </a:r>
              <a:r>
                <a:rPr lang="en-US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222</a:t>
              </a:r>
              <a:endParaRPr lang="en-GB" altLang="en-US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16749" name="Rectangle 5">
              <a:extLst>
                <a:ext uri="{FF2B5EF4-FFF2-40B4-BE49-F238E27FC236}">
                  <a16:creationId xmlns:a16="http://schemas.microsoft.com/office/drawing/2014/main" id="{732E12C3-72D4-2996-3976-E4E0A3DAD2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58888" y="2997200"/>
              <a:ext cx="144462" cy="4762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grpSp>
        <p:nvGrpSpPr>
          <p:cNvPr id="116750" name="Group 9">
            <a:extLst>
              <a:ext uri="{FF2B5EF4-FFF2-40B4-BE49-F238E27FC236}">
                <a16:creationId xmlns:a16="http://schemas.microsoft.com/office/drawing/2014/main" id="{3C59F282-2734-9DF5-7589-34B1D041CE71}"/>
              </a:ext>
            </a:extLst>
          </p:cNvPr>
          <p:cNvGrpSpPr>
            <a:grpSpLocks/>
          </p:cNvGrpSpPr>
          <p:nvPr/>
        </p:nvGrpSpPr>
        <p:grpSpPr bwMode="auto">
          <a:xfrm>
            <a:off x="3568700" y="3571875"/>
            <a:ext cx="2155825" cy="847725"/>
            <a:chOff x="438150" y="2997200"/>
            <a:chExt cx="2155825" cy="847725"/>
          </a:xfrm>
        </p:grpSpPr>
        <p:sp>
          <p:nvSpPr>
            <p:cNvPr id="116751" name="Oval 3">
              <a:extLst>
                <a:ext uri="{FF2B5EF4-FFF2-40B4-BE49-F238E27FC236}">
                  <a16:creationId xmlns:a16="http://schemas.microsoft.com/office/drawing/2014/main" id="{4B2F9FE1-AF33-0050-AC1D-418B1D910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" y="3333750"/>
              <a:ext cx="2155825" cy="51117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9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U-444</a:t>
              </a:r>
            </a:p>
          </p:txBody>
        </p:sp>
        <p:sp>
          <p:nvSpPr>
            <p:cNvPr id="116752" name="Rectangle 5">
              <a:extLst>
                <a:ext uri="{FF2B5EF4-FFF2-40B4-BE49-F238E27FC236}">
                  <a16:creationId xmlns:a16="http://schemas.microsoft.com/office/drawing/2014/main" id="{F7965020-C9BC-A868-EFF9-B8DA5EA1EAE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58888" y="2997200"/>
              <a:ext cx="144462" cy="47625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116765" name="Line 29">
            <a:extLst>
              <a:ext uri="{FF2B5EF4-FFF2-40B4-BE49-F238E27FC236}">
                <a16:creationId xmlns:a16="http://schemas.microsoft.com/office/drawing/2014/main" id="{9DA37224-270E-8E0D-F972-58A9060F9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5876925"/>
            <a:ext cx="79930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66" name="Line 30">
            <a:extLst>
              <a:ext uri="{FF2B5EF4-FFF2-40B4-BE49-F238E27FC236}">
                <a16:creationId xmlns:a16="http://schemas.microsoft.com/office/drawing/2014/main" id="{9253F17C-08EA-7BBB-3429-D72C878010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4575" y="1700213"/>
            <a:ext cx="0" cy="4537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67" name="Text Box 31">
            <a:extLst>
              <a:ext uri="{FF2B5EF4-FFF2-40B4-BE49-F238E27FC236}">
                <a16:creationId xmlns:a16="http://schemas.microsoft.com/office/drawing/2014/main" id="{7C3B7B3F-AE32-C6D8-BDBC-47254DC8D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2063"/>
            <a:ext cx="1547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No. U-boats</a:t>
            </a:r>
          </a:p>
        </p:txBody>
      </p:sp>
      <p:sp>
        <p:nvSpPr>
          <p:cNvPr id="116768" name="Text Box 32">
            <a:extLst>
              <a:ext uri="{FF2B5EF4-FFF2-40B4-BE49-F238E27FC236}">
                <a16:creationId xmlns:a16="http://schemas.microsoft.com/office/drawing/2014/main" id="{FC8D25D2-BAD0-ADBB-7A9C-4257FCD2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164263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No. broadcasts detected</a:t>
            </a:r>
          </a:p>
        </p:txBody>
      </p:sp>
      <p:sp>
        <p:nvSpPr>
          <p:cNvPr id="116778" name="Text Box 42">
            <a:extLst>
              <a:ext uri="{FF2B5EF4-FFF2-40B4-BE49-F238E27FC236}">
                <a16:creationId xmlns:a16="http://schemas.microsoft.com/office/drawing/2014/main" id="{15E13DA6-358F-41E4-F0EA-E7BDD32C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56610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16780" name="Text Box 44">
            <a:extLst>
              <a:ext uri="{FF2B5EF4-FFF2-40B4-BE49-F238E27FC236}">
                <a16:creationId xmlns:a16="http://schemas.microsoft.com/office/drawing/2014/main" id="{98C64049-651D-3434-4422-5E6EA4107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00526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6781" name="Text Box 45">
            <a:extLst>
              <a:ext uri="{FF2B5EF4-FFF2-40B4-BE49-F238E27FC236}">
                <a16:creationId xmlns:a16="http://schemas.microsoft.com/office/drawing/2014/main" id="{E022AE7A-CD07-F89A-6BDD-0C4285FFE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162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6782" name="Rectangle 46">
            <a:extLst>
              <a:ext uri="{FF2B5EF4-FFF2-40B4-BE49-F238E27FC236}">
                <a16:creationId xmlns:a16="http://schemas.microsoft.com/office/drawing/2014/main" id="{82C8F54B-B27C-C204-A245-16AFD5A13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58769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/>
            <a:r>
              <a:rPr lang="en-GB" altLang="en-US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16783" name="Text Box 47">
            <a:extLst>
              <a:ext uri="{FF2B5EF4-FFF2-40B4-BE49-F238E27FC236}">
                <a16:creationId xmlns:a16="http://schemas.microsoft.com/office/drawing/2014/main" id="{31F25646-0086-FF1B-ECCE-807F95C16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8769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6784" name="Text Box 48">
            <a:extLst>
              <a:ext uri="{FF2B5EF4-FFF2-40B4-BE49-F238E27FC236}">
                <a16:creationId xmlns:a16="http://schemas.microsoft.com/office/drawing/2014/main" id="{85548E9C-4232-CAF8-CA6E-7220403CE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58769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6789" name="Text Box 53">
            <a:extLst>
              <a:ext uri="{FF2B5EF4-FFF2-40B4-BE49-F238E27FC236}">
                <a16:creationId xmlns:a16="http://schemas.microsoft.com/office/drawing/2014/main" id="{FB7FC721-090C-55DD-2089-0C5594AB9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86886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16790" name="Picture 54">
            <a:extLst>
              <a:ext uri="{FF2B5EF4-FFF2-40B4-BE49-F238E27FC236}">
                <a16:creationId xmlns:a16="http://schemas.microsoft.com/office/drawing/2014/main" id="{08EDC7A0-6E49-4708-3D3D-4F992A39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84313"/>
            <a:ext cx="3168650" cy="18319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C65EB722-E0E3-BAA1-B977-215FD2C791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0075" cy="1133475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Estimating the number of “unheard” U boats</a:t>
            </a:r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BB4ABDA4-2950-8669-30D4-ADDCF8DBD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82200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1788" indent="-3317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88988" indent="-3317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80000"/>
              </a:lnSpc>
              <a:buClr>
                <a:srgbClr val="FFCC00"/>
              </a:buClr>
              <a:buSzPct val="100000"/>
              <a:buFont typeface="Noto Sans Symbols"/>
              <a:buChar char="■"/>
            </a:pPr>
            <a:r>
              <a:rPr lang="en-GB" altLang="en-US" sz="2800">
                <a:solidFill>
                  <a:srgbClr val="FFFFFF"/>
                </a:solidFill>
                <a:latin typeface="Garamond" panose="02020404030301010803" pitchFamily="18" charset="0"/>
              </a:rPr>
              <a:t>Intercepted signals from U boats</a:t>
            </a:r>
            <a:endParaRPr lang="en-GB" altLang="en-US">
              <a:solidFill>
                <a:schemeClr val="bg1"/>
              </a:solidFill>
            </a:endParaRP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GB" altLang="en-US">
                <a:solidFill>
                  <a:schemeClr val="bg1"/>
                </a:solidFill>
              </a:rPr>
              <a:t>A number of sig</a:t>
            </a:r>
            <a:r>
              <a:rPr lang="en-US" altLang="en-US">
                <a:solidFill>
                  <a:schemeClr val="bg1"/>
                </a:solidFill>
              </a:rPr>
              <a:t>nals are intercepted from U-boats</a:t>
            </a: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US" altLang="en-US">
                <a:solidFill>
                  <a:schemeClr val="bg1"/>
                </a:solidFill>
              </a:rPr>
              <a:t>Having identified distinct senders,</a:t>
            </a:r>
            <a:r>
              <a:rPr lang="en-GB" altLang="en-US">
                <a:solidFill>
                  <a:schemeClr val="bg1"/>
                </a:solidFill>
              </a:rPr>
              <a:t> we can tell how many different U boats we have intercepted a given number of signals from</a:t>
            </a: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GB" altLang="en-US">
                <a:solidFill>
                  <a:schemeClr val="bg1"/>
                </a:solidFill>
              </a:rPr>
              <a:t>But we can’t tell how many we </a:t>
            </a:r>
            <a:r>
              <a:rPr lang="en-US" altLang="en-US">
                <a:solidFill>
                  <a:schemeClr val="bg1"/>
                </a:solidFill>
              </a:rPr>
              <a:t>DIDN’T</a:t>
            </a:r>
            <a:r>
              <a:rPr lang="en-GB" altLang="en-US">
                <a:solidFill>
                  <a:schemeClr val="bg1"/>
                </a:solidFill>
              </a:rPr>
              <a:t> hear from… and might be lurking out there…</a:t>
            </a:r>
          </a:p>
          <a:p>
            <a:pPr eaLnBrk="1">
              <a:lnSpc>
                <a:spcPct val="80000"/>
              </a:lnSpc>
              <a:spcBef>
                <a:spcPts val="600"/>
              </a:spcBef>
              <a:buClr>
                <a:srgbClr val="A886E0"/>
              </a:buClr>
              <a:buSzPct val="100000"/>
            </a:pPr>
            <a:endParaRPr lang="en-GB" altLang="en-US" sz="200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SzPct val="100000"/>
              <a:buFont typeface="Noto Sans Symbols"/>
              <a:buChar char="■"/>
            </a:pPr>
            <a:r>
              <a:rPr lang="en-GB" altLang="en-US" sz="2800">
                <a:solidFill>
                  <a:srgbClr val="FFFFFF"/>
                </a:solidFill>
                <a:latin typeface="Garamond" panose="02020404030301010803" pitchFamily="18" charset="0"/>
              </a:rPr>
              <a:t>Or maybe we can, by making a raft of assumptions…</a:t>
            </a: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GB" altLang="en-US">
                <a:solidFill>
                  <a:schemeClr val="bg1"/>
                </a:solidFill>
              </a:rPr>
              <a:t>Randomness, many trials</a:t>
            </a:r>
            <a:r>
              <a:rPr lang="en-US" altLang="en-US">
                <a:solidFill>
                  <a:schemeClr val="bg1"/>
                </a:solidFill>
              </a:rPr>
              <a:t>, </a:t>
            </a:r>
            <a:r>
              <a:rPr lang="en-GB" altLang="en-US">
                <a:solidFill>
                  <a:schemeClr val="bg1"/>
                </a:solidFill>
              </a:rPr>
              <a:t>constant probabilities… Poisson-ness</a:t>
            </a:r>
            <a:endParaRPr lang="en-GB" altLang="en-US" sz="20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34AC9EEB-43F9-43D0-8210-03D96C1C83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0075" cy="1133475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Plot how many U-boats are heard so many times</a:t>
            </a:r>
          </a:p>
        </p:txBody>
      </p:sp>
      <p:graphicFrame>
        <p:nvGraphicFramePr>
          <p:cNvPr id="39939" name="Object 4">
            <a:extLst>
              <a:ext uri="{FF2B5EF4-FFF2-40B4-BE49-F238E27FC236}">
                <a16:creationId xmlns:a16="http://schemas.microsoft.com/office/drawing/2014/main" id="{125FB7E2-A119-DB6D-1685-C89753B7EC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557338"/>
          <a:ext cx="8640762" cy="389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800973" imgH="3067105" progId="Excel.Chart.8">
                  <p:embed/>
                </p:oleObj>
              </mc:Choice>
              <mc:Fallback>
                <p:oleObj name="Chart" r:id="rId3" imgW="6800973" imgH="306710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57338"/>
                        <a:ext cx="8640762" cy="389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5">
            <a:extLst>
              <a:ext uri="{FF2B5EF4-FFF2-40B4-BE49-F238E27FC236}">
                <a16:creationId xmlns:a16="http://schemas.microsoft.com/office/drawing/2014/main" id="{C0211411-F3DC-6478-D601-692FCF0B3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89588"/>
            <a:ext cx="8424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need to </a:t>
            </a:r>
            <a:br>
              <a:rPr lang="en-GB" altLang="en-US" sz="2400">
                <a:solidFill>
                  <a:schemeClr val="bg1"/>
                </a:solidFill>
              </a:rPr>
            </a:br>
            <a:r>
              <a:rPr lang="en-GB" altLang="en-US" sz="2400">
                <a:solidFill>
                  <a:schemeClr val="bg1"/>
                </a:solidFill>
              </a:rPr>
              <a:t>“estimate the </a:t>
            </a:r>
            <a:r>
              <a:rPr lang="en-US" altLang="en-US" sz="2400">
                <a:solidFill>
                  <a:schemeClr val="bg1"/>
                </a:solidFill>
              </a:rPr>
              <a:t>Z</a:t>
            </a:r>
            <a:r>
              <a:rPr lang="en-GB" altLang="en-US" sz="2400">
                <a:solidFill>
                  <a:schemeClr val="bg1"/>
                </a:solidFill>
              </a:rPr>
              <a:t>ero Class of a </a:t>
            </a:r>
            <a:r>
              <a:rPr lang="en-US" altLang="en-US" sz="2400">
                <a:solidFill>
                  <a:schemeClr val="bg1"/>
                </a:solidFill>
              </a:rPr>
              <a:t>T</a:t>
            </a:r>
            <a:r>
              <a:rPr lang="en-GB" altLang="en-US" sz="2400">
                <a:solidFill>
                  <a:schemeClr val="bg1"/>
                </a:solidFill>
              </a:rPr>
              <a:t>runcated Poisson distribution”</a:t>
            </a:r>
          </a:p>
        </p:txBody>
      </p:sp>
      <p:sp>
        <p:nvSpPr>
          <p:cNvPr id="114694" name="Rectangle 6">
            <a:extLst>
              <a:ext uri="{FF2B5EF4-FFF2-40B4-BE49-F238E27FC236}">
                <a16:creationId xmlns:a16="http://schemas.microsoft.com/office/drawing/2014/main" id="{19E2F7F0-EE5E-5DAB-1E35-76432B16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500438"/>
            <a:ext cx="4333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GB" altLang="en-US"/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4EEFFEA7-5BE1-BB08-C0D9-D5A62CA8E7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0075" cy="1133475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Knowns, Unknowns and Assumptions</a:t>
            </a:r>
          </a:p>
        </p:txBody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9530D987-3D6D-06DF-5EDB-4633BD09A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82200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1788" indent="-3317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88988" indent="-3317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80000"/>
              </a:lnSpc>
              <a:buClr>
                <a:srgbClr val="FFCC00"/>
              </a:buClr>
              <a:buSzPct val="100000"/>
              <a:buFont typeface="Noto Sans Symbols"/>
              <a:buChar char="■"/>
            </a:pPr>
            <a:r>
              <a:rPr lang="en-GB" altLang="en-US" sz="2800">
                <a:solidFill>
                  <a:srgbClr val="FFFFFF"/>
                </a:solidFill>
                <a:latin typeface="Garamond" panose="02020404030301010803" pitchFamily="18" charset="0"/>
              </a:rPr>
              <a:t>We know:</a:t>
            </a: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GB" altLang="en-US">
                <a:solidFill>
                  <a:schemeClr val="bg1"/>
                </a:solidFill>
              </a:rPr>
              <a:t>How many messages were intercepted (m) (290 in this example)</a:t>
            </a: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GB" altLang="en-US">
                <a:solidFill>
                  <a:schemeClr val="bg1"/>
                </a:solidFill>
              </a:rPr>
              <a:t>How many different U-boats we heard from (97 in this example)</a:t>
            </a: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endParaRPr lang="en-GB" altLang="en-US">
              <a:solidFill>
                <a:schemeClr val="bg1"/>
              </a:solidFill>
            </a:endParaRPr>
          </a:p>
          <a:p>
            <a:pPr eaLnBrk="1">
              <a:lnSpc>
                <a:spcPct val="80000"/>
              </a:lnSpc>
              <a:buClr>
                <a:srgbClr val="FFCC00"/>
              </a:buClr>
              <a:buSzPct val="100000"/>
              <a:buFont typeface="Noto Sans Symbols"/>
              <a:buChar char="■"/>
            </a:pPr>
            <a:r>
              <a:rPr lang="en-GB" altLang="en-US" sz="2800">
                <a:solidFill>
                  <a:srgbClr val="FFFFFF"/>
                </a:solidFill>
                <a:latin typeface="Garamond" panose="02020404030301010803" pitchFamily="18" charset="0"/>
              </a:rPr>
              <a:t>We don’t know:</a:t>
            </a:r>
            <a:endParaRPr lang="en-GB" altLang="en-US">
              <a:solidFill>
                <a:schemeClr val="bg1"/>
              </a:solidFill>
            </a:endParaRP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US" altLang="en-US">
                <a:solidFill>
                  <a:schemeClr val="bg1"/>
                </a:solidFill>
              </a:rPr>
              <a:t>How many U-boats we didn’t hear from: (U0)</a:t>
            </a: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US" altLang="en-US">
                <a:solidFill>
                  <a:schemeClr val="bg1"/>
                </a:solidFill>
              </a:rPr>
              <a:t>=&gt; how many U-boats are out there in total: (U)</a:t>
            </a: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US" altLang="en-US">
                <a:solidFill>
                  <a:schemeClr val="bg1"/>
                </a:solidFill>
              </a:rPr>
              <a:t>=&gt; what the actual (average) message rate is: (m/U)</a:t>
            </a:r>
          </a:p>
          <a:p>
            <a:pPr eaLnBrk="1">
              <a:lnSpc>
                <a:spcPct val="80000"/>
              </a:lnSpc>
              <a:spcBef>
                <a:spcPts val="600"/>
              </a:spcBef>
              <a:buClr>
                <a:srgbClr val="A886E0"/>
              </a:buClr>
              <a:buSzPct val="100000"/>
            </a:pPr>
            <a:endParaRPr lang="en-GB" altLang="en-US" sz="200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SzPct val="100000"/>
              <a:buFont typeface="Noto Sans Symbols"/>
              <a:buChar char="■"/>
            </a:pPr>
            <a:r>
              <a:rPr lang="en-GB" altLang="en-US" sz="2800">
                <a:solidFill>
                  <a:srgbClr val="FFFFFF"/>
                </a:solidFill>
                <a:latin typeface="Garamond" panose="02020404030301010803" pitchFamily="18" charset="0"/>
              </a:rPr>
              <a:t>We assume:</a:t>
            </a:r>
            <a:endParaRPr lang="en-GB" altLang="en-US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GB" altLang="en-US">
                <a:solidFill>
                  <a:schemeClr val="bg1"/>
                </a:solidFill>
              </a:rPr>
              <a:t>Constant message rate over time and over U-boats</a:t>
            </a: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GB" altLang="en-US">
                <a:solidFill>
                  <a:schemeClr val="bg1"/>
                </a:solidFill>
              </a:rPr>
              <a:t>Poisson-ness</a:t>
            </a:r>
          </a:p>
          <a:p>
            <a:pPr lvl="1" eaLnBrk="1">
              <a:spcBef>
                <a:spcPts val="800"/>
              </a:spcBef>
              <a:buClr>
                <a:srgbClr val="A886E0"/>
              </a:buClr>
              <a:buSzPct val="100000"/>
              <a:buFont typeface="Noto Sans Symbols"/>
              <a:buChar char="■"/>
            </a:pPr>
            <a:r>
              <a:rPr lang="en-GB" altLang="en-US">
                <a:solidFill>
                  <a:schemeClr val="bg1"/>
                </a:solidFill>
              </a:rPr>
              <a:t>=&gt; Probability of hearing n times from a U-boat is (m/U)</a:t>
            </a:r>
            <a:r>
              <a:rPr lang="en-GB" altLang="en-US" baseline="30000">
                <a:solidFill>
                  <a:schemeClr val="bg1"/>
                </a:solidFill>
              </a:rPr>
              <a:t>^n</a:t>
            </a:r>
            <a:r>
              <a:rPr lang="en-GB" altLang="en-US">
                <a:solidFill>
                  <a:schemeClr val="bg1"/>
                </a:solidFill>
              </a:rPr>
              <a:t> exp</a:t>
            </a:r>
            <a:r>
              <a:rPr lang="en-GB" altLang="en-US" baseline="30000">
                <a:solidFill>
                  <a:schemeClr val="bg1"/>
                </a:solidFill>
              </a:rPr>
              <a:t>(-m/U)</a:t>
            </a:r>
            <a:r>
              <a:rPr lang="en-GB" altLang="en-US">
                <a:solidFill>
                  <a:schemeClr val="bg1"/>
                </a:solidFill>
              </a:rPr>
              <a:t> /n!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>
            <a:extLst>
              <a:ext uri="{FF2B5EF4-FFF2-40B4-BE49-F238E27FC236}">
                <a16:creationId xmlns:a16="http://schemas.microsoft.com/office/drawing/2014/main" id="{8DFA5695-5DE4-2331-1F5C-406EC02903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0075" cy="1133475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Estimation</a:t>
            </a:r>
          </a:p>
        </p:txBody>
      </p:sp>
      <p:sp>
        <p:nvSpPr>
          <p:cNvPr id="123911" name="AutoShape 7" descr="Applied Optimal Estimation (Mit Press ...">
            <a:extLst>
              <a:ext uri="{FF2B5EF4-FFF2-40B4-BE49-F238E27FC236}">
                <a16:creationId xmlns:a16="http://schemas.microsoft.com/office/drawing/2014/main" id="{C7100761-8BBD-4AF6-4511-D90AEAF40D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13" name="AutoShape 9" descr="Applied Optimal Estimation (Mit Press ...">
            <a:extLst>
              <a:ext uri="{FF2B5EF4-FFF2-40B4-BE49-F238E27FC236}">
                <a16:creationId xmlns:a16="http://schemas.microsoft.com/office/drawing/2014/main" id="{E294C615-D9D4-8ABE-C758-A667F4C43E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15" name="AutoShape 11" descr="Applied Optimal Estimation (Mit Press ...">
            <a:extLst>
              <a:ext uri="{FF2B5EF4-FFF2-40B4-BE49-F238E27FC236}">
                <a16:creationId xmlns:a16="http://schemas.microsoft.com/office/drawing/2014/main" id="{43152423-00E0-0BE8-0DB1-8C2E9263A3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17" name="AutoShape 13" descr="Applied Optimal Estimation (Mit Press ...">
            <a:extLst>
              <a:ext uri="{FF2B5EF4-FFF2-40B4-BE49-F238E27FC236}">
                <a16:creationId xmlns:a16="http://schemas.microsoft.com/office/drawing/2014/main" id="{EEFF4CB4-1AEA-4A85-0087-A9E7460B61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3919" name="Picture 15">
            <a:extLst>
              <a:ext uri="{FF2B5EF4-FFF2-40B4-BE49-F238E27FC236}">
                <a16:creationId xmlns:a16="http://schemas.microsoft.com/office/drawing/2014/main" id="{7C452679-8171-86D5-C6E9-A396FC4AF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792">
            <a:off x="5292725" y="1628775"/>
            <a:ext cx="2379663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21" name="Picture 17">
            <a:extLst>
              <a:ext uri="{FF2B5EF4-FFF2-40B4-BE49-F238E27FC236}">
                <a16:creationId xmlns:a16="http://schemas.microsoft.com/office/drawing/2014/main" id="{9440D450-B575-9838-B2A6-7DCDE0363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9525">
            <a:off x="1476375" y="1844675"/>
            <a:ext cx="1905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>
            <a:extLst>
              <a:ext uri="{FF2B5EF4-FFF2-40B4-BE49-F238E27FC236}">
                <a16:creationId xmlns:a16="http://schemas.microsoft.com/office/drawing/2014/main" id="{629705DB-13DC-F530-8C9D-408DDA74A6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18487" cy="1131888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Maximum Likelihood Estimation</a:t>
            </a:r>
            <a:endParaRPr lang="en-GB" altLang="en-US" sz="4400" b="1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sp>
        <p:nvSpPr>
          <p:cNvPr id="125961" name="Text Box 9">
            <a:extLst>
              <a:ext uri="{FF2B5EF4-FFF2-40B4-BE49-F238E27FC236}">
                <a16:creationId xmlns:a16="http://schemas.microsoft.com/office/drawing/2014/main" id="{BC3DEDAE-1E4B-67D4-7D2B-CB5CC0BE8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292600"/>
            <a:ext cx="72723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So, we treat the outcome as fixed and see how its probability varies with the value of the parameter. This is called the Likelihood of the parameter. (It is not a pdf and doesn’t have to sum to unity!)</a:t>
            </a:r>
          </a:p>
        </p:txBody>
      </p:sp>
      <p:sp>
        <p:nvSpPr>
          <p:cNvPr id="125962" name="Rectangle 4">
            <a:extLst>
              <a:ext uri="{FF2B5EF4-FFF2-40B4-BE49-F238E27FC236}">
                <a16:creationId xmlns:a16="http://schemas.microsoft.com/office/drawing/2014/main" id="{4DEE6167-84CF-DF1E-84EF-B08D9622E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44675"/>
            <a:ext cx="771525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/>
            <a:r>
              <a:rPr lang="en-GB" altLang="en-US" sz="2000" dirty="0">
                <a:solidFill>
                  <a:schemeClr val="bg1"/>
                </a:solidFill>
              </a:rPr>
              <a:t>“…the Maximum </a:t>
            </a:r>
            <a:r>
              <a:rPr lang="en-GB" altLang="en-US" sz="2000" dirty="0" err="1">
                <a:solidFill>
                  <a:schemeClr val="bg1"/>
                </a:solidFill>
              </a:rPr>
              <a:t>Likelih</a:t>
            </a:r>
            <a:r>
              <a:rPr lang="en-US" altLang="en-US" sz="2000" dirty="0">
                <a:solidFill>
                  <a:schemeClr val="bg1"/>
                </a:solidFill>
              </a:rPr>
              <a:t>o</a:t>
            </a:r>
            <a:r>
              <a:rPr lang="en-GB" altLang="en-US" sz="2000" dirty="0">
                <a:solidFill>
                  <a:schemeClr val="bg1"/>
                </a:solidFill>
              </a:rPr>
              <a:t>od Estimate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GB" altLang="en-US" sz="2000" dirty="0">
                <a:solidFill>
                  <a:schemeClr val="bg1"/>
                </a:solidFill>
              </a:rPr>
              <a:t>is the value that leads to the greatest probability of the data actually </a:t>
            </a:r>
            <a:r>
              <a:rPr lang="en-GB" altLang="en-US" sz="2000" dirty="0" err="1">
                <a:solidFill>
                  <a:schemeClr val="bg1"/>
                </a:solidFill>
              </a:rPr>
              <a:t>occ</a:t>
            </a:r>
            <a:r>
              <a:rPr lang="en-US" altLang="en-US" sz="2000" dirty="0" err="1">
                <a:solidFill>
                  <a:schemeClr val="bg1"/>
                </a:solidFill>
              </a:rPr>
              <a:t>urring</a:t>
            </a:r>
            <a:r>
              <a:rPr lang="en-GB" altLang="en-US" sz="2000" dirty="0">
                <a:solidFill>
                  <a:schemeClr val="bg1"/>
                </a:solidFill>
              </a:rPr>
              <a:t>…</a:t>
            </a:r>
          </a:p>
          <a:p>
            <a:pPr defTabSz="914400"/>
            <a:endParaRPr lang="en-GB" altLang="en-US" sz="2000" dirty="0">
              <a:solidFill>
                <a:schemeClr val="bg1"/>
              </a:solidFill>
            </a:endParaRPr>
          </a:p>
          <a:p>
            <a:pPr defTabSz="914400"/>
            <a:endParaRPr lang="en-GB" altLang="en-US" sz="2000" dirty="0">
              <a:solidFill>
                <a:schemeClr val="bg1"/>
              </a:solidFill>
            </a:endParaRPr>
          </a:p>
          <a:p>
            <a:pPr defTabSz="914400"/>
            <a:endParaRPr lang="en-GB" altLang="en-US" sz="2000" dirty="0">
              <a:solidFill>
                <a:schemeClr val="bg1"/>
              </a:solidFill>
            </a:endParaRPr>
          </a:p>
          <a:p>
            <a:pPr defTabSz="914400"/>
            <a:r>
              <a:rPr lang="en-GB" altLang="en-US" sz="2000" dirty="0">
                <a:solidFill>
                  <a:schemeClr val="bg1"/>
                </a:solidFill>
              </a:rPr>
              <a:t>…it is not  the value that the observed data make most probable”</a:t>
            </a:r>
          </a:p>
          <a:p>
            <a:pPr algn="r" defTabSz="914400"/>
            <a:r>
              <a:rPr lang="en-GB" altLang="en-US" sz="2000" dirty="0">
                <a:solidFill>
                  <a:schemeClr val="bg1"/>
                </a:solidFill>
              </a:rPr>
              <a:t>McCue</a:t>
            </a:r>
          </a:p>
          <a:p>
            <a:pPr defTabSz="914400"/>
            <a:endParaRPr lang="en-GB" altLang="en-US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566D72-16DB-0DAA-4881-53461B469B4B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2708275"/>
            <a:ext cx="2676525" cy="1468438"/>
            <a:chOff x="988" y="2008"/>
            <a:chExt cx="1686" cy="925"/>
          </a:xfrm>
        </p:grpSpPr>
        <p:sp>
          <p:nvSpPr>
            <p:cNvPr id="125964" name="Rectangle 4">
              <a:extLst>
                <a:ext uri="{FF2B5EF4-FFF2-40B4-BE49-F238E27FC236}">
                  <a16:creationId xmlns:a16="http://schemas.microsoft.com/office/drawing/2014/main" id="{FF7B97E8-E315-721C-592A-49BAB30D02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00000">
              <a:off x="988" y="2008"/>
              <a:ext cx="1686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spcBef>
                  <a:spcPts val="1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spcBef>
                  <a:spcPts val="11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spcBef>
                  <a:spcPts val="8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spcBef>
                  <a:spcPts val="28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800">
                  <a:solidFill>
                    <a:srgbClr val="FFFF00"/>
                  </a:solidFill>
                  <a:latin typeface="Garamond" panose="02020404030301010803" pitchFamily="18" charset="0"/>
                </a:rPr>
                <a:t>(necessarily)</a:t>
              </a:r>
            </a:p>
          </p:txBody>
        </p:sp>
        <p:sp>
          <p:nvSpPr>
            <p:cNvPr id="125965" name="Rectangle 5">
              <a:extLst>
                <a:ext uri="{FF2B5EF4-FFF2-40B4-BE49-F238E27FC236}">
                  <a16:creationId xmlns:a16="http://schemas.microsoft.com/office/drawing/2014/main" id="{9DB1D507-8690-A6BC-B448-894595B7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609"/>
              <a:ext cx="226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Bef>
                  <a:spcPts val="1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spcBef>
                  <a:spcPts val="11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spcBef>
                  <a:spcPts val="8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spcBef>
                  <a:spcPts val="28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800">
                  <a:solidFill>
                    <a:srgbClr val="FFFF00"/>
                  </a:solidFill>
                </a:rPr>
                <a:t>^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5D4907FA-EF28-97D3-4734-72EAAA7C3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18487" cy="1131888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Likelihoods</a:t>
            </a:r>
            <a:endParaRPr lang="en-GB" altLang="en-US" sz="4400" b="1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pic>
        <p:nvPicPr>
          <p:cNvPr id="46089" name="Picture 9">
            <a:extLst>
              <a:ext uri="{FF2B5EF4-FFF2-40B4-BE49-F238E27FC236}">
                <a16:creationId xmlns:a16="http://schemas.microsoft.com/office/drawing/2014/main" id="{2FE81BF4-FF62-EB08-B70D-56507F15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84313"/>
            <a:ext cx="5111750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>
            <a:extLst>
              <a:ext uri="{FF2B5EF4-FFF2-40B4-BE49-F238E27FC236}">
                <a16:creationId xmlns:a16="http://schemas.microsoft.com/office/drawing/2014/main" id="{3E953432-A8DD-F78C-C83B-B8C34F36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5111750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1" name="Text Box 11">
            <a:extLst>
              <a:ext uri="{FF2B5EF4-FFF2-40B4-BE49-F238E27FC236}">
                <a16:creationId xmlns:a16="http://schemas.microsoft.com/office/drawing/2014/main" id="{CAFC8706-5705-945F-4650-5C8906152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266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Fire 5 missiles at target and 3 hit: estimate p(hit)</a:t>
            </a:r>
          </a:p>
        </p:txBody>
      </p:sp>
      <p:sp>
        <p:nvSpPr>
          <p:cNvPr id="46092" name="Text Box 12">
            <a:extLst>
              <a:ext uri="{FF2B5EF4-FFF2-40B4-BE49-F238E27FC236}">
                <a16:creationId xmlns:a16="http://schemas.microsoft.com/office/drawing/2014/main" id="{BF6CCFA1-D71B-F054-D9C0-9FCDF711D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581525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Fire 20 missiles at target and 12 hit: estimate p(hit)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">
            <a:extLst>
              <a:ext uri="{FF2B5EF4-FFF2-40B4-BE49-F238E27FC236}">
                <a16:creationId xmlns:a16="http://schemas.microsoft.com/office/drawing/2014/main" id="{EB4A93EC-E255-234F-4E22-35A9E18388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18487" cy="1131888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Likelihoods</a:t>
            </a:r>
            <a:endParaRPr lang="en-GB" altLang="en-US" sz="4400" b="1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sp>
        <p:nvSpPr>
          <p:cNvPr id="135173" name="Text Box 5">
            <a:extLst>
              <a:ext uri="{FF2B5EF4-FFF2-40B4-BE49-F238E27FC236}">
                <a16:creationId xmlns:a16="http://schemas.microsoft.com/office/drawing/2014/main" id="{8430EEB8-A47F-7758-BF2C-3C3B630EF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266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Fire 5 missiles at target and 5 hit: estimate p(hit)</a:t>
            </a:r>
          </a:p>
        </p:txBody>
      </p:sp>
      <p:pic>
        <p:nvPicPr>
          <p:cNvPr id="135175" name="Picture 7">
            <a:extLst>
              <a:ext uri="{FF2B5EF4-FFF2-40B4-BE49-F238E27FC236}">
                <a16:creationId xmlns:a16="http://schemas.microsoft.com/office/drawing/2014/main" id="{B5CE3BEF-17A6-2EE3-452B-1CE7553D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12875"/>
            <a:ext cx="5524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6" name="Text Box 8">
            <a:extLst>
              <a:ext uri="{FF2B5EF4-FFF2-40B4-BE49-F238E27FC236}">
                <a16:creationId xmlns:a16="http://schemas.microsoft.com/office/drawing/2014/main" id="{F02FBD67-EAB4-65FA-BCB0-891584FBC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5976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Maximum Likelihood estimate in this case would be 1… </a:t>
            </a:r>
          </a:p>
        </p:txBody>
      </p:sp>
      <p:sp>
        <p:nvSpPr>
          <p:cNvPr id="135177" name="Text Box 9">
            <a:extLst>
              <a:ext uri="{FF2B5EF4-FFF2-40B4-BE49-F238E27FC236}">
                <a16:creationId xmlns:a16="http://schemas.microsoft.com/office/drawing/2014/main" id="{F366E929-FFD2-A757-21CC-7BE9AF67D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229225"/>
            <a:ext cx="518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Maybe need to look at Mean Likelihood…</a:t>
            </a:r>
          </a:p>
        </p:txBody>
      </p:sp>
      <p:sp>
        <p:nvSpPr>
          <p:cNvPr id="135178" name="Text Box 10">
            <a:extLst>
              <a:ext uri="{FF2B5EF4-FFF2-40B4-BE49-F238E27FC236}">
                <a16:creationId xmlns:a16="http://schemas.microsoft.com/office/drawing/2014/main" id="{0E6D5A1F-F7A2-18BE-78DE-FB09F52D9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734050"/>
            <a:ext cx="518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…or some “prior” information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6" grpId="0"/>
      <p:bldP spid="135177" grpId="0"/>
      <p:bldP spid="1351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8" name="Object 4">
            <a:extLst>
              <a:ext uri="{FF2B5EF4-FFF2-40B4-BE49-F238E27FC236}">
                <a16:creationId xmlns:a16="http://schemas.microsoft.com/office/drawing/2014/main" id="{73DAE041-5985-F50B-FB47-049FD95056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341438"/>
          <a:ext cx="7416800" cy="334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800973" imgH="3067105" progId="Excel.Chart.8">
                  <p:embed/>
                </p:oleObj>
              </mc:Choice>
              <mc:Fallback>
                <p:oleObj name="Chart" r:id="rId3" imgW="6800973" imgH="306710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7416800" cy="334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4" name="Rectangle 1">
            <a:extLst>
              <a:ext uri="{FF2B5EF4-FFF2-40B4-BE49-F238E27FC236}">
                <a16:creationId xmlns:a16="http://schemas.microsoft.com/office/drawing/2014/main" id="{066DD033-55FF-BD4F-FCC1-763099A69A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0075" cy="1133475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000" b="1" dirty="0">
                <a:solidFill>
                  <a:srgbClr val="E5E5FF"/>
                </a:solidFill>
                <a:latin typeface="Garamond" panose="02020404030301010803" pitchFamily="18" charset="0"/>
              </a:rPr>
              <a:t>On estimating the number of “unheard” U boats</a:t>
            </a:r>
          </a:p>
        </p:txBody>
      </p:sp>
      <p:graphicFrame>
        <p:nvGraphicFramePr>
          <p:cNvPr id="44036" name="Object 5">
            <a:extLst>
              <a:ext uri="{FF2B5EF4-FFF2-40B4-BE49-F238E27FC236}">
                <a16:creationId xmlns:a16="http://schemas.microsoft.com/office/drawing/2014/main" id="{40685FC5-CDFD-10F5-6D70-D75074CFDA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3411538"/>
          <a:ext cx="6588125" cy="344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6962856" imgH="3733769" progId="Excel.Chart.8">
                  <p:embed/>
                </p:oleObj>
              </mc:Choice>
              <mc:Fallback>
                <p:oleObj name="Chart" r:id="rId5" imgW="6962856" imgH="3733769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411538"/>
                        <a:ext cx="6588125" cy="344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4" name="Rectangle 6">
            <a:extLst>
              <a:ext uri="{FF2B5EF4-FFF2-40B4-BE49-F238E27FC236}">
                <a16:creationId xmlns:a16="http://schemas.microsoft.com/office/drawing/2014/main" id="{DFE1FE1B-5CC0-F51F-4201-8E9F179F6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997200"/>
            <a:ext cx="2873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GB" altLang="en-US"/>
              <a:t>?</a:t>
            </a:r>
          </a:p>
        </p:txBody>
      </p:sp>
      <p:sp>
        <p:nvSpPr>
          <p:cNvPr id="44040" name="Line 8">
            <a:extLst>
              <a:ext uri="{FF2B5EF4-FFF2-40B4-BE49-F238E27FC236}">
                <a16:creationId xmlns:a16="http://schemas.microsoft.com/office/drawing/2014/main" id="{57F39ACB-BFC4-8F83-EDC6-E12361DA6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2997200"/>
            <a:ext cx="936625" cy="503238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1" name="Line 9">
            <a:extLst>
              <a:ext uri="{FF2B5EF4-FFF2-40B4-BE49-F238E27FC236}">
                <a16:creationId xmlns:a16="http://schemas.microsoft.com/office/drawing/2014/main" id="{58FC3888-652F-9C26-7C83-83F2F9041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3789363"/>
            <a:ext cx="1150938" cy="3068637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C5FE4-FC59-7ACA-6ADA-F44143089341}"/>
              </a:ext>
            </a:extLst>
          </p:cNvPr>
          <p:cNvSpPr txBox="1"/>
          <p:nvPr/>
        </p:nvSpPr>
        <p:spPr>
          <a:xfrm>
            <a:off x="189727" y="5662383"/>
            <a:ext cx="243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So, can be confident that not very many went unheard…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403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7B33ADD1-54F3-D9E6-8841-14D782952C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Who am I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E51FA101-54CD-CFAE-F4E0-3F931B460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593850"/>
            <a:ext cx="83994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1788" indent="-3317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FFCC00"/>
              </a:buClr>
              <a:buSzPct val="100000"/>
              <a:buFont typeface="Noto Sans Symbols"/>
              <a:buChar char="■"/>
            </a:pPr>
            <a:endParaRPr lang="en-GB" altLang="en-US" sz="240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>
              <a:buClr>
                <a:srgbClr val="FFCC00"/>
              </a:buClr>
              <a:buSzPct val="100000"/>
              <a:buFont typeface="Noto Sans Symbols"/>
              <a:buChar char="■"/>
            </a:pPr>
            <a:endParaRPr lang="en-US" altLang="en-US" sz="240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>
              <a:buClr>
                <a:srgbClr val="FFCC00"/>
              </a:buClr>
              <a:buSzPct val="100000"/>
              <a:buFont typeface="Noto Sans Symbols"/>
              <a:buChar char="■"/>
            </a:pPr>
            <a:r>
              <a:rPr lang="en-GB" altLang="en-US" sz="2400">
                <a:solidFill>
                  <a:srgbClr val="FFFFFF"/>
                </a:solidFill>
                <a:latin typeface="Garamond" panose="02020404030301010803" pitchFamily="18" charset="0"/>
              </a:rPr>
              <a:t>long… career in Aerospace and Defence</a:t>
            </a:r>
          </a:p>
          <a:p>
            <a:pPr eaLnBrk="1">
              <a:spcBef>
                <a:spcPts val="500"/>
              </a:spcBef>
              <a:buClr>
                <a:srgbClr val="FFCC00"/>
              </a:buClr>
              <a:buSzPct val="100000"/>
              <a:buFont typeface="Noto Sans Symbols"/>
              <a:buChar char="■"/>
            </a:pPr>
            <a:r>
              <a:rPr lang="en-GB" altLang="en-US" sz="2400">
                <a:solidFill>
                  <a:srgbClr val="FFFFFF"/>
                </a:solidFill>
                <a:latin typeface="Garamond" panose="02020404030301010803" pitchFamily="18" charset="0"/>
              </a:rPr>
              <a:t>worked in Systems Engineering and OR/OA for 40 years</a:t>
            </a:r>
          </a:p>
          <a:p>
            <a:pPr eaLnBrk="1">
              <a:spcBef>
                <a:spcPts val="500"/>
              </a:spcBef>
            </a:pPr>
            <a:endParaRPr lang="en-GB" altLang="en-US" sz="200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>
              <a:spcBef>
                <a:spcPts val="500"/>
              </a:spcBef>
              <a:buClr>
                <a:srgbClr val="FFCC00"/>
              </a:buClr>
              <a:buSzPct val="100000"/>
              <a:buFont typeface="Noto Sans Symbols"/>
              <a:buChar char="■"/>
            </a:pPr>
            <a:r>
              <a:rPr lang="en-GB" altLang="en-US" sz="2400">
                <a:solidFill>
                  <a:srgbClr val="FFFFFF"/>
                </a:solidFill>
                <a:latin typeface="Garamond" panose="02020404030301010803" pitchFamily="18" charset="0"/>
              </a:rPr>
              <a:t>hold half a degree in OR</a:t>
            </a:r>
          </a:p>
          <a:p>
            <a:pPr eaLnBrk="1">
              <a:spcBef>
                <a:spcPts val="500"/>
              </a:spcBef>
            </a:pPr>
            <a:endParaRPr lang="en-GB" altLang="en-US" sz="200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>
              <a:spcBef>
                <a:spcPts val="500"/>
              </a:spcBef>
              <a:buClr>
                <a:srgbClr val="FFCC00"/>
              </a:buClr>
              <a:buSzPct val="100000"/>
              <a:buFont typeface="Noto Sans Symbols"/>
              <a:buChar char="■"/>
            </a:pPr>
            <a:r>
              <a:rPr lang="en-GB" altLang="en-US" sz="2400">
                <a:solidFill>
                  <a:srgbClr val="FFFFFF"/>
                </a:solidFill>
                <a:latin typeface="Garamond" panose="02020404030301010803" pitchFamily="18" charset="0"/>
              </a:rPr>
              <a:t>started out as a real engineer, can drop things on your toes</a:t>
            </a:r>
            <a:br>
              <a:rPr lang="en-GB" altLang="en-US" sz="2000">
                <a:solidFill>
                  <a:srgbClr val="FFFFFF"/>
                </a:solidFill>
                <a:latin typeface="Garamond" panose="02020404030301010803" pitchFamily="18" charset="0"/>
              </a:rPr>
            </a:br>
            <a:br>
              <a:rPr lang="en-GB" altLang="en-US" sz="2000">
                <a:solidFill>
                  <a:srgbClr val="FFFFFF"/>
                </a:solidFill>
                <a:latin typeface="Garamond" panose="02020404030301010803" pitchFamily="18" charset="0"/>
              </a:rPr>
            </a:br>
            <a:br>
              <a:rPr lang="en-GB" altLang="en-US" sz="2000">
                <a:solidFill>
                  <a:srgbClr val="FFFFFF"/>
                </a:solidFill>
                <a:latin typeface="Garamond" panose="02020404030301010803" pitchFamily="18" charset="0"/>
              </a:rPr>
            </a:br>
            <a:endParaRPr lang="en-GB" altLang="en-US" sz="200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>
              <a:spcBef>
                <a:spcPts val="500"/>
              </a:spcBef>
            </a:pPr>
            <a:br>
              <a:rPr lang="en-GB" altLang="en-US" sz="2000">
                <a:solidFill>
                  <a:srgbClr val="FFFFFF"/>
                </a:solidFill>
                <a:latin typeface="Garamond" panose="02020404030301010803" pitchFamily="18" charset="0"/>
              </a:rPr>
            </a:br>
            <a:endParaRPr lang="en-GB" altLang="en-US" sz="20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99F74E7-A2BC-434D-FD14-579AC1B5B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00438"/>
            <a:ext cx="4191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878BAD3B-4C49-2596-9EC9-DFF9D5821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941888"/>
            <a:ext cx="2506662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8D88EF4E-E627-6980-F5D1-C636DB297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989138"/>
            <a:ext cx="27352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FFFFFF"/>
                </a:solidFill>
              </a:rPr>
              <a:t>john.magill@cantab.net</a:t>
            </a:r>
          </a:p>
        </p:txBody>
      </p:sp>
      <p:pic>
        <p:nvPicPr>
          <p:cNvPr id="5127" name="Picture 9">
            <a:extLst>
              <a:ext uri="{FF2B5EF4-FFF2-40B4-BE49-F238E27FC236}">
                <a16:creationId xmlns:a16="http://schemas.microsoft.com/office/drawing/2014/main" id="{42A26C37-B1BC-7648-1317-8B303E9A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24495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>
            <a:extLst>
              <a:ext uri="{FF2B5EF4-FFF2-40B4-BE49-F238E27FC236}">
                <a16:creationId xmlns:a16="http://schemas.microsoft.com/office/drawing/2014/main" id="{14B99B26-1D63-DBAE-7352-3EED15C562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18487" cy="1131888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Dogs that didn’t bark</a:t>
            </a:r>
          </a:p>
        </p:txBody>
      </p:sp>
      <p:pic>
        <p:nvPicPr>
          <p:cNvPr id="114694" name="Picture 6">
            <a:extLst>
              <a:ext uri="{FF2B5EF4-FFF2-40B4-BE49-F238E27FC236}">
                <a16:creationId xmlns:a16="http://schemas.microsoft.com/office/drawing/2014/main" id="{F571E24E-C743-BE12-5F84-93C087BE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92375"/>
            <a:ext cx="26574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53" name="Picture 25">
            <a:extLst>
              <a:ext uri="{FF2B5EF4-FFF2-40B4-BE49-F238E27FC236}">
                <a16:creationId xmlns:a16="http://schemas.microsoft.com/office/drawing/2014/main" id="{9331957C-20E0-CCB0-510A-28882F58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2654"/>
            <a:ext cx="8353425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1">
            <a:extLst>
              <a:ext uri="{FF2B5EF4-FFF2-40B4-BE49-F238E27FC236}">
                <a16:creationId xmlns:a16="http://schemas.microsoft.com/office/drawing/2014/main" id="{30FF8299-C6D5-96D2-C1AB-7EF46266AE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59011"/>
            <a:ext cx="8220075" cy="1133475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…a </a:t>
            </a:r>
            <a:r>
              <a:rPr lang="en-GB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number of “unheard” </a:t>
            </a:r>
            <a:r>
              <a:rPr lang="en-US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d</a:t>
            </a:r>
            <a:r>
              <a:rPr lang="en-GB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ogs</a:t>
            </a:r>
          </a:p>
        </p:txBody>
      </p:sp>
      <p:sp>
        <p:nvSpPr>
          <p:cNvPr id="48143" name="Rectangle 21">
            <a:extLst>
              <a:ext uri="{FF2B5EF4-FFF2-40B4-BE49-F238E27FC236}">
                <a16:creationId xmlns:a16="http://schemas.microsoft.com/office/drawing/2014/main" id="{53792002-E82E-4B9E-8B8C-8B34400B9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159" y="3725316"/>
            <a:ext cx="431800" cy="1800225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GB" altLang="en-US"/>
              <a:t>?</a:t>
            </a:r>
          </a:p>
        </p:txBody>
      </p:sp>
      <p:pic>
        <p:nvPicPr>
          <p:cNvPr id="48147" name="Picture 19">
            <a:extLst>
              <a:ext uri="{FF2B5EF4-FFF2-40B4-BE49-F238E27FC236}">
                <a16:creationId xmlns:a16="http://schemas.microsoft.com/office/drawing/2014/main" id="{15C866E2-A117-B36F-E031-73426918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59" y="4733379"/>
            <a:ext cx="431800" cy="3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8" name="Picture 20">
            <a:extLst>
              <a:ext uri="{FF2B5EF4-FFF2-40B4-BE49-F238E27FC236}">
                <a16:creationId xmlns:a16="http://schemas.microsoft.com/office/drawing/2014/main" id="{3FDF5A5B-79C2-6A17-889D-18935E72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22" y="4301579"/>
            <a:ext cx="4318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9" name="Picture 21">
            <a:extLst>
              <a:ext uri="{FF2B5EF4-FFF2-40B4-BE49-F238E27FC236}">
                <a16:creationId xmlns:a16="http://schemas.microsoft.com/office/drawing/2014/main" id="{D8651CCD-440F-A9CA-38C7-2FB64851B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22" y="4733379"/>
            <a:ext cx="431800" cy="3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0" name="Picture 22">
            <a:extLst>
              <a:ext uri="{FF2B5EF4-FFF2-40B4-BE49-F238E27FC236}">
                <a16:creationId xmlns:a16="http://schemas.microsoft.com/office/drawing/2014/main" id="{BF4E0E54-52F8-A5B4-BBE9-B089605D6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22" y="5165179"/>
            <a:ext cx="4191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1" name="Picture 23">
            <a:extLst>
              <a:ext uri="{FF2B5EF4-FFF2-40B4-BE49-F238E27FC236}">
                <a16:creationId xmlns:a16="http://schemas.microsoft.com/office/drawing/2014/main" id="{51CCEAF0-C441-CA7C-1288-A5DAB13A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59" y="5165179"/>
            <a:ext cx="43338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4" name="Picture 26">
            <a:extLst>
              <a:ext uri="{FF2B5EF4-FFF2-40B4-BE49-F238E27FC236}">
                <a16:creationId xmlns:a16="http://schemas.microsoft.com/office/drawing/2014/main" id="{738409B3-83BA-5407-F646-CD68B58C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59" y="2572791"/>
            <a:ext cx="4476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5" name="Picture 27">
            <a:extLst>
              <a:ext uri="{FF2B5EF4-FFF2-40B4-BE49-F238E27FC236}">
                <a16:creationId xmlns:a16="http://schemas.microsoft.com/office/drawing/2014/main" id="{B8D4B2E2-EE64-240D-2D6C-58E36E784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59" y="3085554"/>
            <a:ext cx="4381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6" name="Picture 28">
            <a:extLst>
              <a:ext uri="{FF2B5EF4-FFF2-40B4-BE49-F238E27FC236}">
                <a16:creationId xmlns:a16="http://schemas.microsoft.com/office/drawing/2014/main" id="{2F2F7CF7-99ED-BD8D-3DD3-ED7E85DF9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59" y="3436391"/>
            <a:ext cx="41910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7" name="Picture 29">
            <a:extLst>
              <a:ext uri="{FF2B5EF4-FFF2-40B4-BE49-F238E27FC236}">
                <a16:creationId xmlns:a16="http://schemas.microsoft.com/office/drawing/2014/main" id="{9AB05ABC-6B89-42C2-4179-4D321BD1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59" y="3796754"/>
            <a:ext cx="4476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8" name="Picture 30">
            <a:extLst>
              <a:ext uri="{FF2B5EF4-FFF2-40B4-BE49-F238E27FC236}">
                <a16:creationId xmlns:a16="http://schemas.microsoft.com/office/drawing/2014/main" id="{D71B47C5-1C64-B799-F33F-9334DB87B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59" y="4301579"/>
            <a:ext cx="381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60" name="Picture 32">
            <a:extLst>
              <a:ext uri="{FF2B5EF4-FFF2-40B4-BE49-F238E27FC236}">
                <a16:creationId xmlns:a16="http://schemas.microsoft.com/office/drawing/2014/main" id="{F793F4E0-5497-71A8-0B44-C44372D3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59" y="3437979"/>
            <a:ext cx="4318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62" name="Picture 34">
            <a:extLst>
              <a:ext uri="{FF2B5EF4-FFF2-40B4-BE49-F238E27FC236}">
                <a16:creationId xmlns:a16="http://schemas.microsoft.com/office/drawing/2014/main" id="{66FA6588-2A64-2C69-3BBD-5AA1ABC8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84" y="5165179"/>
            <a:ext cx="4476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747117B5-3417-7D33-553A-B0E2E1FEC5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0075" cy="1133475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…a </a:t>
            </a:r>
            <a:r>
              <a:rPr lang="en-GB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number of “unheard” </a:t>
            </a:r>
            <a:r>
              <a:rPr lang="en-US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d</a:t>
            </a:r>
            <a:r>
              <a:rPr lang="en-GB" altLang="en-US" sz="4000" b="1">
                <a:solidFill>
                  <a:srgbClr val="E5E5FF"/>
                </a:solidFill>
                <a:latin typeface="Garamond" panose="02020404030301010803" pitchFamily="18" charset="0"/>
              </a:rPr>
              <a:t>ogs</a:t>
            </a:r>
          </a:p>
        </p:txBody>
      </p:sp>
      <p:sp>
        <p:nvSpPr>
          <p:cNvPr id="50180" name="Text Box 17">
            <a:extLst>
              <a:ext uri="{FF2B5EF4-FFF2-40B4-BE49-F238E27FC236}">
                <a16:creationId xmlns:a16="http://schemas.microsoft.com/office/drawing/2014/main" id="{21B6A78A-14EE-F100-BB06-76F5EBA8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16563"/>
            <a:ext cx="88931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With </a:t>
            </a:r>
            <a:r>
              <a:rPr lang="en-US" altLang="en-US">
                <a:solidFill>
                  <a:schemeClr val="bg1"/>
                </a:solidFill>
              </a:rPr>
              <a:t>fewer</a:t>
            </a:r>
            <a:r>
              <a:rPr lang="en-GB" altLang="en-US">
                <a:solidFill>
                  <a:schemeClr val="bg1"/>
                </a:solidFill>
              </a:rPr>
              <a:t> data points, Likelihood function has a very long tail</a:t>
            </a:r>
            <a:br>
              <a:rPr lang="en-GB" altLang="en-US">
                <a:solidFill>
                  <a:schemeClr val="bg1"/>
                </a:solidFill>
              </a:rPr>
            </a:br>
            <a:r>
              <a:rPr lang="en-GB" altLang="en-US">
                <a:solidFill>
                  <a:schemeClr val="bg1"/>
                </a:solidFill>
              </a:rPr>
              <a:t> (</a:t>
            </a:r>
            <a:r>
              <a:rPr lang="en-US" altLang="en-US">
                <a:solidFill>
                  <a:schemeClr val="bg1"/>
                </a:solidFill>
              </a:rPr>
              <a:t>remember</a:t>
            </a:r>
            <a:r>
              <a:rPr lang="en-GB" altLang="en-US">
                <a:solidFill>
                  <a:schemeClr val="bg1"/>
                </a:solidFill>
              </a:rPr>
              <a:t> it doesn’t have to sum to 1)</a:t>
            </a:r>
          </a:p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 “zero class” &amp; “</a:t>
            </a:r>
            <a:r>
              <a:rPr lang="en-US" altLang="en-US">
                <a:solidFill>
                  <a:schemeClr val="bg1"/>
                </a:solidFill>
              </a:rPr>
              <a:t>bark</a:t>
            </a:r>
            <a:r>
              <a:rPr lang="en-GB" altLang="en-US">
                <a:solidFill>
                  <a:schemeClr val="bg1"/>
                </a:solidFill>
              </a:rPr>
              <a:t> rate” confounding – there could be a veritable “plague of </a:t>
            </a:r>
            <a:r>
              <a:rPr lang="en-US" altLang="en-US">
                <a:solidFill>
                  <a:schemeClr val="bg1"/>
                </a:solidFill>
              </a:rPr>
              <a:t>fr</a:t>
            </a:r>
            <a:r>
              <a:rPr lang="en-GB" altLang="en-US">
                <a:solidFill>
                  <a:schemeClr val="bg1"/>
                </a:solidFill>
              </a:rPr>
              <a:t>ogs”</a:t>
            </a:r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555AE68A-9599-AE28-EDEA-76164264F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323137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>
            <a:extLst>
              <a:ext uri="{FF2B5EF4-FFF2-40B4-BE49-F238E27FC236}">
                <a16:creationId xmlns:a16="http://schemas.microsoft.com/office/drawing/2014/main" id="{4C3D91D8-36D1-B656-62D5-E8CD5DFF18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0075" cy="1133475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Conclusions</a:t>
            </a:r>
          </a:p>
        </p:txBody>
      </p:sp>
      <p:sp>
        <p:nvSpPr>
          <p:cNvPr id="128004" name="Text Box 4">
            <a:extLst>
              <a:ext uri="{FF2B5EF4-FFF2-40B4-BE49-F238E27FC236}">
                <a16:creationId xmlns:a16="http://schemas.microsoft.com/office/drawing/2014/main" id="{16C1E8DC-671A-3E6A-DB3A-3CC05BCD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27" y="1147867"/>
            <a:ext cx="727392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</a:rPr>
              <a:t>“…a tidy example of the art of proceeding from the known to the unknown: the very essence of intelligence analysis”</a:t>
            </a:r>
          </a:p>
          <a:p>
            <a:pPr algn="r" defTabSz="914400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</a:rPr>
              <a:t>McCue</a:t>
            </a:r>
          </a:p>
        </p:txBody>
      </p:sp>
      <p:sp>
        <p:nvSpPr>
          <p:cNvPr id="128005" name="Text Box 5">
            <a:extLst>
              <a:ext uri="{FF2B5EF4-FFF2-40B4-BE49-F238E27FC236}">
                <a16:creationId xmlns:a16="http://schemas.microsoft.com/office/drawing/2014/main" id="{A8DD05CC-1A16-4AF4-5D54-DD3C9FCF7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3429000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What we  know</a:t>
            </a:r>
          </a:p>
        </p:txBody>
      </p:sp>
      <p:sp>
        <p:nvSpPr>
          <p:cNvPr id="128006" name="Text Box 6">
            <a:extLst>
              <a:ext uri="{FF2B5EF4-FFF2-40B4-BE49-F238E27FC236}">
                <a16:creationId xmlns:a16="http://schemas.microsoft.com/office/drawing/2014/main" id="{2C563B4E-B35F-A1F5-25D3-884CEFAB4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5004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What we  don’t know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55A1F0-97DB-F106-E819-DD359DD2B45C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2781300"/>
            <a:ext cx="2374900" cy="1323975"/>
            <a:chOff x="988" y="2008"/>
            <a:chExt cx="1686" cy="925"/>
          </a:xfrm>
        </p:grpSpPr>
        <p:sp>
          <p:nvSpPr>
            <p:cNvPr id="128008" name="Rectangle 4">
              <a:extLst>
                <a:ext uri="{FF2B5EF4-FFF2-40B4-BE49-F238E27FC236}">
                  <a16:creationId xmlns:a16="http://schemas.microsoft.com/office/drawing/2014/main" id="{75B64B3D-91BE-22DE-E571-8EFC86C2E5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00000">
              <a:off x="988" y="2008"/>
              <a:ext cx="1686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spcBef>
                  <a:spcPts val="1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spcBef>
                  <a:spcPts val="11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spcBef>
                  <a:spcPts val="8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spcBef>
                  <a:spcPts val="28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800">
                  <a:solidFill>
                    <a:srgbClr val="FFFF00"/>
                  </a:solidFill>
                  <a:latin typeface="Garamond" panose="02020404030301010803" pitchFamily="18" charset="0"/>
                </a:rPr>
                <a:t>(know we)</a:t>
              </a:r>
            </a:p>
          </p:txBody>
        </p:sp>
        <p:sp>
          <p:nvSpPr>
            <p:cNvPr id="128009" name="Rectangle 5">
              <a:extLst>
                <a:ext uri="{FF2B5EF4-FFF2-40B4-BE49-F238E27FC236}">
                  <a16:creationId xmlns:a16="http://schemas.microsoft.com/office/drawing/2014/main" id="{EF028852-10A7-DD29-3115-77F0A9B82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609"/>
              <a:ext cx="226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Bef>
                  <a:spcPts val="1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spcBef>
                  <a:spcPts val="11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spcBef>
                  <a:spcPts val="8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spcBef>
                  <a:spcPts val="28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800">
                  <a:solidFill>
                    <a:srgbClr val="FFFF00"/>
                  </a:solidFill>
                </a:rPr>
                <a:t>^</a:t>
              </a:r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5940982F-3F5C-EBA2-FE3B-1A0812FC0C72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2852738"/>
            <a:ext cx="2374900" cy="1323975"/>
            <a:chOff x="988" y="2008"/>
            <a:chExt cx="1686" cy="925"/>
          </a:xfrm>
        </p:grpSpPr>
        <p:sp>
          <p:nvSpPr>
            <p:cNvPr id="128011" name="Rectangle 4">
              <a:extLst>
                <a:ext uri="{FF2B5EF4-FFF2-40B4-BE49-F238E27FC236}">
                  <a16:creationId xmlns:a16="http://schemas.microsoft.com/office/drawing/2014/main" id="{92778662-BBF1-2759-F62A-CA8B442562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00000">
              <a:off x="988" y="2008"/>
              <a:ext cx="1686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spcBef>
                  <a:spcPts val="1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spcBef>
                  <a:spcPts val="11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spcBef>
                  <a:spcPts val="8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spcBef>
                  <a:spcPts val="28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800">
                  <a:solidFill>
                    <a:srgbClr val="FFFF00"/>
                  </a:solidFill>
                  <a:latin typeface="Garamond" panose="02020404030301010803" pitchFamily="18" charset="0"/>
                </a:rPr>
                <a:t>(know we)</a:t>
              </a:r>
            </a:p>
          </p:txBody>
        </p:sp>
        <p:sp>
          <p:nvSpPr>
            <p:cNvPr id="128012" name="Rectangle 5">
              <a:extLst>
                <a:ext uri="{FF2B5EF4-FFF2-40B4-BE49-F238E27FC236}">
                  <a16:creationId xmlns:a16="http://schemas.microsoft.com/office/drawing/2014/main" id="{C6B6AF24-743D-CA33-80CA-853E4EC4C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609"/>
              <a:ext cx="226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Bef>
                  <a:spcPts val="1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spcBef>
                  <a:spcPts val="11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spcBef>
                  <a:spcPts val="8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spcBef>
                  <a:spcPts val="28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800">
                  <a:solidFill>
                    <a:srgbClr val="FFFF00"/>
                  </a:solidFill>
                </a:rPr>
                <a:t>^</a:t>
              </a:r>
            </a:p>
          </p:txBody>
        </p:sp>
      </p:grpSp>
      <p:sp>
        <p:nvSpPr>
          <p:cNvPr id="128014" name="Line 14">
            <a:extLst>
              <a:ext uri="{FF2B5EF4-FFF2-40B4-BE49-F238E27FC236}">
                <a16:creationId xmlns:a16="http://schemas.microsoft.com/office/drawing/2014/main" id="{B70BE403-93E9-B6AD-B9EA-527C27044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644900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8015" name="Text Box 15">
            <a:extLst>
              <a:ext uri="{FF2B5EF4-FFF2-40B4-BE49-F238E27FC236}">
                <a16:creationId xmlns:a16="http://schemas.microsoft.com/office/drawing/2014/main" id="{55C4DF4E-4D12-537E-D3F6-F59D4506B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5516563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What we  don’t know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E9E5D0D-B448-DD4A-4A96-A6A98C17337E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4724400"/>
            <a:ext cx="2808287" cy="1539875"/>
            <a:chOff x="988" y="2008"/>
            <a:chExt cx="1686" cy="925"/>
          </a:xfrm>
        </p:grpSpPr>
        <p:sp>
          <p:nvSpPr>
            <p:cNvPr id="128017" name="Rectangle 4">
              <a:extLst>
                <a:ext uri="{FF2B5EF4-FFF2-40B4-BE49-F238E27FC236}">
                  <a16:creationId xmlns:a16="http://schemas.microsoft.com/office/drawing/2014/main" id="{EFD3B28B-793A-9C06-BEB6-F44286692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00000">
              <a:off x="988" y="2008"/>
              <a:ext cx="1686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spcBef>
                  <a:spcPts val="1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spcBef>
                  <a:spcPts val="11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spcBef>
                  <a:spcPts val="8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spcBef>
                  <a:spcPts val="28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800">
                  <a:solidFill>
                    <a:srgbClr val="FFFF00"/>
                  </a:solidFill>
                  <a:latin typeface="Garamond" panose="02020404030301010803" pitchFamily="18" charset="0"/>
                </a:rPr>
                <a:t>(don’t know we)</a:t>
              </a:r>
            </a:p>
          </p:txBody>
        </p:sp>
        <p:sp>
          <p:nvSpPr>
            <p:cNvPr id="128018" name="Rectangle 5">
              <a:extLst>
                <a:ext uri="{FF2B5EF4-FFF2-40B4-BE49-F238E27FC236}">
                  <a16:creationId xmlns:a16="http://schemas.microsoft.com/office/drawing/2014/main" id="{32CA5EFF-40A1-4615-1139-B8EDE1083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609"/>
              <a:ext cx="226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Bef>
                  <a:spcPts val="1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spcBef>
                  <a:spcPts val="11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spcBef>
                  <a:spcPts val="8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spcBef>
                  <a:spcPts val="28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800">
                  <a:solidFill>
                    <a:srgbClr val="FFFF00"/>
                  </a:solidFill>
                </a:rPr>
                <a:t>^</a:t>
              </a:r>
            </a:p>
          </p:txBody>
        </p:sp>
      </p:grpSp>
      <p:sp>
        <p:nvSpPr>
          <p:cNvPr id="128019" name="Text Box 19">
            <a:extLst>
              <a:ext uri="{FF2B5EF4-FFF2-40B4-BE49-F238E27FC236}">
                <a16:creationId xmlns:a16="http://schemas.microsoft.com/office/drawing/2014/main" id="{459E8841-EBDA-DC3E-AAD8-021131C6B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445125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What we  know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B4C6FE09-EAC2-CFE5-1E72-02469BBFC4BB}"/>
              </a:ext>
            </a:extLst>
          </p:cNvPr>
          <p:cNvGrpSpPr>
            <a:grpSpLocks/>
          </p:cNvGrpSpPr>
          <p:nvPr/>
        </p:nvGrpSpPr>
        <p:grpSpPr bwMode="auto">
          <a:xfrm>
            <a:off x="1620838" y="4652963"/>
            <a:ext cx="2808287" cy="1539875"/>
            <a:chOff x="988" y="2008"/>
            <a:chExt cx="1686" cy="925"/>
          </a:xfrm>
        </p:grpSpPr>
        <p:sp>
          <p:nvSpPr>
            <p:cNvPr id="128021" name="Rectangle 4">
              <a:extLst>
                <a:ext uri="{FF2B5EF4-FFF2-40B4-BE49-F238E27FC236}">
                  <a16:creationId xmlns:a16="http://schemas.microsoft.com/office/drawing/2014/main" id="{D917510B-C665-7E6C-AEB5-2E151631E6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00000">
              <a:off x="988" y="2008"/>
              <a:ext cx="1686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lnSpc>
                  <a:spcPct val="93000"/>
                </a:lnSpc>
                <a:spcBef>
                  <a:spcPts val="1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spcBef>
                  <a:spcPts val="11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spcBef>
                  <a:spcPts val="8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spcBef>
                  <a:spcPts val="28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800">
                  <a:solidFill>
                    <a:srgbClr val="FFFF00"/>
                  </a:solidFill>
                  <a:latin typeface="Garamond" panose="02020404030301010803" pitchFamily="18" charset="0"/>
                </a:rPr>
                <a:t>(don’t know we)</a:t>
              </a:r>
            </a:p>
          </p:txBody>
        </p:sp>
        <p:sp>
          <p:nvSpPr>
            <p:cNvPr id="128022" name="Rectangle 5">
              <a:extLst>
                <a:ext uri="{FF2B5EF4-FFF2-40B4-BE49-F238E27FC236}">
                  <a16:creationId xmlns:a16="http://schemas.microsoft.com/office/drawing/2014/main" id="{144A5341-E1AD-31D4-D043-B9A04F7E8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609"/>
              <a:ext cx="226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Bef>
                  <a:spcPts val="1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lnSpc>
                  <a:spcPct val="93000"/>
                </a:lnSpc>
                <a:spcBef>
                  <a:spcPts val="113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lnSpc>
                  <a:spcPct val="93000"/>
                </a:lnSpc>
                <a:spcBef>
                  <a:spcPts val="8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lnSpc>
                  <a:spcPct val="93000"/>
                </a:lnSpc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lnSpc>
                  <a:spcPct val="93000"/>
                </a:lnSpc>
                <a:spcBef>
                  <a:spcPts val="288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800">
                  <a:solidFill>
                    <a:srgbClr val="FFFF00"/>
                  </a:solidFill>
                </a:rPr>
                <a:t>^</a:t>
              </a:r>
            </a:p>
          </p:txBody>
        </p:sp>
      </p:grpSp>
      <p:sp>
        <p:nvSpPr>
          <p:cNvPr id="128023" name="Rectangle 23">
            <a:extLst>
              <a:ext uri="{FF2B5EF4-FFF2-40B4-BE49-F238E27FC236}">
                <a16:creationId xmlns:a16="http://schemas.microsoft.com/office/drawing/2014/main" id="{5FD8EA2A-8B9D-B55C-4370-7BE7BF4A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32013"/>
            <a:ext cx="7777163" cy="216058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8024" name="Rectangle 24">
            <a:extLst>
              <a:ext uri="{FF2B5EF4-FFF2-40B4-BE49-F238E27FC236}">
                <a16:creationId xmlns:a16="http://schemas.microsoft.com/office/drawing/2014/main" id="{6EE13E7C-74D8-ED04-2BB1-5F83021BD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7777163" cy="21605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8025" name="Rectangle 25">
            <a:extLst>
              <a:ext uri="{FF2B5EF4-FFF2-40B4-BE49-F238E27FC236}">
                <a16:creationId xmlns:a16="http://schemas.microsoft.com/office/drawing/2014/main" id="{B521B753-3216-726D-45D6-CEDC8402F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6597650"/>
            <a:ext cx="144462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5" grpId="0"/>
      <p:bldP spid="128019" grpId="0"/>
      <p:bldP spid="1280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id="{9E07D94A-23C9-4747-D3C9-DDC8196BBE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End</a:t>
            </a:r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996F8287-2FA8-EA22-4BA8-959F8FBD6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412378F9-3966-1F10-A93A-AACDA7C5A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1573213"/>
            <a:ext cx="8002588" cy="4432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31788" indent="-331788">
              <a:tabLst>
                <a:tab pos="33337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1838" indent="-274638">
              <a:tabLst>
                <a:tab pos="33337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337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590675" indent="-274638">
              <a:tabLst>
                <a:tab pos="33337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337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33375" indent="-242888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en-US" sz="2000" dirty="0">
              <a:solidFill>
                <a:srgbClr val="FFFFFF"/>
              </a:solidFill>
              <a:latin typeface="Garamond" panose="02020404030301010803" pitchFamily="18" charset="0"/>
              <a:cs typeface="+mn-cs"/>
            </a:endParaRPr>
          </a:p>
          <a:p>
            <a:pPr eaLnBrk="1">
              <a:spcBef>
                <a:spcPts val="500"/>
              </a:spcBef>
              <a:buClr>
                <a:srgbClr val="FFCC00"/>
              </a:buClr>
              <a:buSzPct val="100000"/>
              <a:buFont typeface="Noto Sans Symbols" charset="0"/>
              <a:buChar char="■"/>
              <a:defRPr/>
            </a:pPr>
            <a:r>
              <a:rPr lang="en-GB" altLang="en-US" sz="2400" dirty="0">
                <a:solidFill>
                  <a:srgbClr val="FFFFFF"/>
                </a:solidFill>
                <a:latin typeface="Garamond" panose="02020404030301010803" pitchFamily="18" charset="0"/>
                <a:cs typeface="+mn-cs"/>
              </a:rPr>
              <a:t>70’s revelations on TV and print</a:t>
            </a:r>
          </a:p>
          <a:p>
            <a:pPr lvl="1" eaLnBrk="1">
              <a:spcBef>
                <a:spcPts val="500"/>
              </a:spcBef>
              <a:buClr>
                <a:srgbClr val="A886E0"/>
              </a:buClr>
              <a:buSzPct val="100000"/>
              <a:buFont typeface="Noto Sans Symbols" charset="0"/>
              <a:buChar char="■"/>
              <a:defRPr/>
            </a:pPr>
            <a:r>
              <a:rPr lang="en-GB" altLang="en-US" sz="2000" dirty="0">
                <a:solidFill>
                  <a:srgbClr val="FFFFFF"/>
                </a:solidFill>
                <a:latin typeface="Garamond" panose="02020404030301010803" pitchFamily="18" charset="0"/>
                <a:cs typeface="+mn-cs"/>
              </a:rPr>
              <a:t>met Prof RV Jones at College</a:t>
            </a:r>
          </a:p>
          <a:p>
            <a:pPr marL="333375" eaLnBrk="1">
              <a:spcBef>
                <a:spcPts val="500"/>
              </a:spcBef>
              <a:defRPr/>
            </a:pPr>
            <a:endParaRPr lang="en-GB" altLang="en-US" sz="2000" dirty="0">
              <a:solidFill>
                <a:srgbClr val="FFFFFF"/>
              </a:solidFill>
              <a:latin typeface="Garamond" panose="02020404030301010803" pitchFamily="18" charset="0"/>
              <a:cs typeface="+mn-cs"/>
            </a:endParaRPr>
          </a:p>
          <a:p>
            <a:pPr marL="333375" indent="-242888" eaLnBrk="1">
              <a:spcBef>
                <a:spcPts val="500"/>
              </a:spcBef>
              <a:defRPr/>
            </a:pPr>
            <a:endParaRPr lang="en-GB" altLang="en-US" sz="2000" dirty="0">
              <a:solidFill>
                <a:srgbClr val="FFFFFF"/>
              </a:solidFill>
              <a:latin typeface="Garamond" panose="02020404030301010803" pitchFamily="18" charset="0"/>
              <a:cs typeface="+mn-cs"/>
            </a:endParaRPr>
          </a:p>
          <a:p>
            <a:pPr eaLnBrk="1">
              <a:spcBef>
                <a:spcPts val="500"/>
              </a:spcBef>
              <a:buClr>
                <a:srgbClr val="FFCC00"/>
              </a:buClr>
              <a:buSzPct val="100000"/>
              <a:buFont typeface="Noto Sans Symbols" charset="0"/>
              <a:buChar char="■"/>
              <a:defRPr/>
            </a:pPr>
            <a:r>
              <a:rPr lang="en-GB" altLang="en-US" sz="2400" dirty="0">
                <a:solidFill>
                  <a:srgbClr val="FFFFFF"/>
                </a:solidFill>
                <a:latin typeface="Garamond" panose="02020404030301010803" pitchFamily="18" charset="0"/>
                <a:cs typeface="+mn-cs"/>
              </a:rPr>
              <a:t>Started my career on Space &amp; Defence Systems at Marconi Stanmore</a:t>
            </a:r>
          </a:p>
          <a:p>
            <a:pPr marL="333375" eaLnBrk="1">
              <a:spcBef>
                <a:spcPts val="500"/>
              </a:spcBef>
              <a:defRPr/>
            </a:pPr>
            <a:endParaRPr lang="en-GB" altLang="en-US" sz="2000" dirty="0">
              <a:solidFill>
                <a:srgbClr val="FFFFFF"/>
              </a:solidFill>
              <a:latin typeface="Garamond" panose="02020404030301010803" pitchFamily="18" charset="0"/>
              <a:cs typeface="+mn-cs"/>
            </a:endParaRPr>
          </a:p>
          <a:p>
            <a:pPr eaLnBrk="1">
              <a:spcBef>
                <a:spcPts val="500"/>
              </a:spcBef>
              <a:buClr>
                <a:srgbClr val="FFCC00"/>
              </a:buClr>
              <a:buSzPct val="100000"/>
              <a:buFont typeface="Noto Sans Symbols" charset="0"/>
              <a:buChar char="■"/>
              <a:defRPr/>
            </a:pPr>
            <a:r>
              <a:rPr lang="en-GB" altLang="en-US" sz="2400" dirty="0">
                <a:solidFill>
                  <a:srgbClr val="FFFFFF"/>
                </a:solidFill>
                <a:latin typeface="Garamond" panose="02020404030301010803" pitchFamily="18" charset="0"/>
                <a:cs typeface="+mn-cs"/>
              </a:rPr>
              <a:t>Distinguished relative was in RAF Coastal Command</a:t>
            </a:r>
          </a:p>
          <a:p>
            <a:pPr lvl="1" eaLnBrk="1">
              <a:spcBef>
                <a:spcPts val="400"/>
              </a:spcBef>
              <a:buClr>
                <a:srgbClr val="A886E0"/>
              </a:buClr>
              <a:buSzPct val="100000"/>
              <a:buFont typeface="Noto Sans Symbols" charset="0"/>
              <a:buChar char="■"/>
              <a:defRPr/>
            </a:pPr>
            <a:r>
              <a:rPr lang="en-GB" altLang="en-US" sz="2000" dirty="0">
                <a:solidFill>
                  <a:srgbClr val="FFFFFF"/>
                </a:solidFill>
                <a:latin typeface="Garamond" panose="02020404030301010803" pitchFamily="18" charset="0"/>
                <a:cs typeface="+mn-cs"/>
              </a:rPr>
              <a:t>flew Harry Hopkins to meet Stalin July 1941</a:t>
            </a:r>
          </a:p>
          <a:p>
            <a:pPr lvl="3" eaLnBrk="1">
              <a:spcBef>
                <a:spcPts val="400"/>
              </a:spcBef>
              <a:buClr>
                <a:srgbClr val="A886E0"/>
              </a:buClr>
              <a:buSzPct val="100000"/>
              <a:buFont typeface="Noto Sans Symbols" charset="0"/>
              <a:buChar char="■"/>
              <a:defRPr/>
            </a:pPr>
            <a:r>
              <a:rPr lang="en-GB" altLang="en-US" dirty="0">
                <a:solidFill>
                  <a:srgbClr val="FFFFFF"/>
                </a:solidFill>
                <a:latin typeface="Garamond" panose="02020404030301010803" pitchFamily="18" charset="0"/>
                <a:cs typeface="+mn-cs"/>
              </a:rPr>
              <a:t>via North Cape to Archangel</a:t>
            </a:r>
          </a:p>
          <a:p>
            <a:pPr lvl="1" eaLnBrk="1">
              <a:spcBef>
                <a:spcPts val="400"/>
              </a:spcBef>
              <a:buClr>
                <a:srgbClr val="A886E0"/>
              </a:buClr>
              <a:buSzPct val="100000"/>
              <a:buFont typeface="Noto Sans Symbols" charset="0"/>
              <a:buChar char="■"/>
              <a:defRPr/>
            </a:pPr>
            <a:r>
              <a:rPr lang="en-GB" altLang="en-US" sz="2000" dirty="0">
                <a:solidFill>
                  <a:srgbClr val="FFFFFF"/>
                </a:solidFill>
                <a:latin typeface="Garamond" panose="02020404030301010803" pitchFamily="18" charset="0"/>
                <a:cs typeface="+mn-cs"/>
              </a:rPr>
              <a:t>Round-the-world and Arctic flights</a:t>
            </a:r>
          </a:p>
          <a:p>
            <a:pPr lvl="1" eaLnBrk="1">
              <a:spcBef>
                <a:spcPts val="400"/>
              </a:spcBef>
              <a:buClr>
                <a:srgbClr val="A886E0"/>
              </a:buClr>
              <a:buSzPct val="100000"/>
              <a:buFont typeface="Noto Sans Symbols" charset="0"/>
              <a:buChar char="■"/>
              <a:defRPr/>
            </a:pPr>
            <a:r>
              <a:rPr lang="en-GB" altLang="en-US" sz="2000" dirty="0">
                <a:solidFill>
                  <a:srgbClr val="FFFFFF"/>
                </a:solidFill>
                <a:latin typeface="Garamond" panose="02020404030301010803" pitchFamily="18" charset="0"/>
                <a:cs typeface="+mn-cs"/>
              </a:rPr>
              <a:t>AOC Malta</a:t>
            </a:r>
          </a:p>
          <a:p>
            <a:pPr lvl="1" eaLnBrk="1">
              <a:spcBef>
                <a:spcPts val="400"/>
              </a:spcBef>
              <a:buClr>
                <a:srgbClr val="A886E0"/>
              </a:buClr>
              <a:buSzPct val="100000"/>
              <a:buFont typeface="Noto Sans Symbols" charset="0"/>
              <a:buChar char="■"/>
              <a:defRPr/>
            </a:pPr>
            <a:r>
              <a:rPr lang="en-GB" altLang="en-US" sz="2000" dirty="0">
                <a:solidFill>
                  <a:srgbClr val="FFFFFF"/>
                </a:solidFill>
                <a:latin typeface="Garamond" panose="02020404030301010803" pitchFamily="18" charset="0"/>
                <a:cs typeface="+mn-cs"/>
              </a:rPr>
              <a:t>Air Vice Marshal David McKinley</a:t>
            </a: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8DAEA18E-9829-1188-DE88-BD00ED1DF4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Why am I so interested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05021B-D371-8E4A-A40F-80B4F4112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959225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3F8DF2FD-543B-100F-ABA2-56BFB8D61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836613"/>
            <a:ext cx="20859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5">
            <a:extLst>
              <a:ext uri="{FF2B5EF4-FFF2-40B4-BE49-F238E27FC236}">
                <a16:creationId xmlns:a16="http://schemas.microsoft.com/office/drawing/2014/main" id="{43D198DE-606B-4208-B5D8-C33B73DA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141763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8" descr="9780297644057: The Ultra Secret: : &quot; The Inside Story Of Operation Ultra, Bletchley Park And Enigma &quot; :">
            <a:extLst>
              <a:ext uri="{FF2B5EF4-FFF2-40B4-BE49-F238E27FC236}">
                <a16:creationId xmlns:a16="http://schemas.microsoft.com/office/drawing/2014/main" id="{1FC9F0A5-9F08-7D29-D80F-7AB435C6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0"/>
            <a:ext cx="1630362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0D372B22-6B0E-0B56-6B43-DAE6CD8D35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Scenario: Battle of the Atlantic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CC9BCFE6-37E2-C1A1-2204-BD81A5BC0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8359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8CA7A1E3-3D25-6A55-7265-AD5F4E118F5A}"/>
              </a:ext>
            </a:extLst>
          </p:cNvPr>
          <p:cNvSpPr txBox="1">
            <a:spLocks noChangeArrowheads="1"/>
          </p:cNvSpPr>
          <p:nvPr/>
        </p:nvSpPr>
        <p:spPr bwMode="auto">
          <a:xfrm rot="-1327557">
            <a:off x="4356100" y="26368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 dirty="0"/>
              <a:t>Convoys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12DA11DB-14D8-1F77-1435-A764BD03CFEB}"/>
              </a:ext>
            </a:extLst>
          </p:cNvPr>
          <p:cNvSpPr txBox="1">
            <a:spLocks noChangeArrowheads="1"/>
          </p:cNvSpPr>
          <p:nvPr/>
        </p:nvSpPr>
        <p:spPr bwMode="auto">
          <a:xfrm rot="1675675">
            <a:off x="5508625" y="2708275"/>
            <a:ext cx="161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/>
              <a:t>Wolf packs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4E0E2D6C-FB7C-89FC-BAE2-ED9FC69383D0}"/>
              </a:ext>
            </a:extLst>
          </p:cNvPr>
          <p:cNvSpPr txBox="1">
            <a:spLocks noChangeArrowheads="1"/>
          </p:cNvSpPr>
          <p:nvPr/>
        </p:nvSpPr>
        <p:spPr bwMode="auto">
          <a:xfrm rot="-1327557">
            <a:off x="5219700" y="4724400"/>
            <a:ext cx="1462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 dirty="0"/>
              <a:t>Wargaming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BFD84EDB-E02C-EAF9-E23D-A9F1D0CF0A90}"/>
              </a:ext>
            </a:extLst>
          </p:cNvPr>
          <p:cNvSpPr txBox="1">
            <a:spLocks noChangeArrowheads="1"/>
          </p:cNvSpPr>
          <p:nvPr/>
        </p:nvSpPr>
        <p:spPr bwMode="auto">
          <a:xfrm rot="1330521">
            <a:off x="5435600" y="3933825"/>
            <a:ext cx="1965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/>
              <a:t>Code breaking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1B8F575E-7003-47F4-3C0C-F312405A4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076700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 dirty="0"/>
              <a:t>HFDF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D102A1D6-E12F-E16A-938A-617473D6258A}"/>
              </a:ext>
            </a:extLst>
          </p:cNvPr>
          <p:cNvSpPr txBox="1">
            <a:spLocks noChangeArrowheads="1"/>
          </p:cNvSpPr>
          <p:nvPr/>
        </p:nvSpPr>
        <p:spPr bwMode="auto">
          <a:xfrm rot="-1327557">
            <a:off x="4787900" y="3141663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 dirty="0"/>
              <a:t>Tactics</a:t>
            </a:r>
          </a:p>
        </p:txBody>
      </p:sp>
      <p:sp>
        <p:nvSpPr>
          <p:cNvPr id="15370" name="Oval 10">
            <a:extLst>
              <a:ext uri="{FF2B5EF4-FFF2-40B4-BE49-F238E27FC236}">
                <a16:creationId xmlns:a16="http://schemas.microsoft.com/office/drawing/2014/main" id="{5FB32FB4-430E-6A42-590D-258D989F9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524625"/>
            <a:ext cx="215900" cy="217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752688ED-8810-63DC-6928-8858C1555181}"/>
              </a:ext>
            </a:extLst>
          </p:cNvPr>
          <p:cNvSpPr txBox="1">
            <a:spLocks noChangeArrowheads="1"/>
          </p:cNvSpPr>
          <p:nvPr/>
        </p:nvSpPr>
        <p:spPr bwMode="auto">
          <a:xfrm rot="1003159">
            <a:off x="3306763" y="5151438"/>
            <a:ext cx="1462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 dirty="0"/>
              <a:t>Wireless Intercepts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5571AF22-8136-AFC8-8B01-48AAA2788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622" y="5599676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 dirty="0"/>
              <a:t>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EA6DC5D-BDC2-A296-E073-2583DCD7E373}"/>
              </a:ext>
            </a:extLst>
          </p:cNvPr>
          <p:cNvSpPr txBox="1">
            <a:spLocks noChangeArrowheads="1"/>
          </p:cNvSpPr>
          <p:nvPr/>
        </p:nvSpPr>
        <p:spPr bwMode="auto">
          <a:xfrm rot="1675675">
            <a:off x="5951853" y="3518786"/>
            <a:ext cx="1611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 dirty="0"/>
              <a:t>Air Cover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8" grpId="0"/>
      <p:bldP spid="15369" grpId="0"/>
      <p:bldP spid="15371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9A3CC150-B73C-AE27-2191-AC3A2A3E4C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400" b="1" dirty="0">
                <a:solidFill>
                  <a:srgbClr val="E5E5FF"/>
                </a:solidFill>
                <a:latin typeface="Garamond" panose="02020404030301010803" pitchFamily="18" charset="0"/>
              </a:rPr>
              <a:t>Battle of the Atlantic: 80+ years on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043407C6-E2B0-EEE7-BAE8-9976DC63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302418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>
            <a:extLst>
              <a:ext uri="{FF2B5EF4-FFF2-40B4-BE49-F238E27FC236}">
                <a16:creationId xmlns:a16="http://schemas.microsoft.com/office/drawing/2014/main" id="{3DF80A44-E05F-31A7-5B0B-2A001B23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89138"/>
            <a:ext cx="35147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380AA30A-213B-F213-B2D8-3B6C6BE6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65625"/>
            <a:ext cx="4176713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>
            <a:extLst>
              <a:ext uri="{FF2B5EF4-FFF2-40B4-BE49-F238E27FC236}">
                <a16:creationId xmlns:a16="http://schemas.microsoft.com/office/drawing/2014/main" id="{50729740-4C76-94C5-AEAD-0452CA6F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3810000"/>
            <a:ext cx="24368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>
            <a:extLst>
              <a:ext uri="{FF2B5EF4-FFF2-40B4-BE49-F238E27FC236}">
                <a16:creationId xmlns:a16="http://schemas.microsoft.com/office/drawing/2014/main" id="{C246813C-B954-6D3C-4919-28F1DBF199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Source material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C2CECA38-A712-CBDF-13C2-6F2E7BCED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298700" cy="359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2">
            <a:extLst>
              <a:ext uri="{FF2B5EF4-FFF2-40B4-BE49-F238E27FC236}">
                <a16:creationId xmlns:a16="http://schemas.microsoft.com/office/drawing/2014/main" id="{9EF58F45-F3C9-DB98-4B59-B279568D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24400"/>
            <a:ext cx="1665288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17">
            <a:extLst>
              <a:ext uri="{FF2B5EF4-FFF2-40B4-BE49-F238E27FC236}">
                <a16:creationId xmlns:a16="http://schemas.microsoft.com/office/drawing/2014/main" id="{5408604A-0B97-E3CF-CC24-F87A30B9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25538"/>
            <a:ext cx="4181475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A13AEFFE-431D-BA37-B952-5627AAD08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4400" b="1" dirty="0">
                <a:solidFill>
                  <a:srgbClr val="E5E5FF"/>
                </a:solidFill>
                <a:latin typeface="Garamond" panose="02020404030301010803" pitchFamily="18" charset="0"/>
              </a:rPr>
              <a:t>Waddington: Un-seen U-boats 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97D16901-535C-45CD-713B-482B079F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85875"/>
            <a:ext cx="6840538" cy="54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9E333A29-6E26-2E36-2CA5-275D531E7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2892425"/>
            <a:ext cx="2484438" cy="347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FFFFFF"/>
                </a:solidFill>
                <a:latin typeface="Garamond" panose="02020404030301010803" pitchFamily="18" charset="0"/>
              </a:rPr>
              <a:t>U-boat sees aircraft first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64BC1E7-BC18-F489-98BF-9F792982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4513263"/>
            <a:ext cx="1539875" cy="7207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FFFFFF"/>
                </a:solidFill>
                <a:latin typeface="Garamond" panose="02020404030301010803" pitchFamily="18" charset="0"/>
              </a:rPr>
              <a:t>Aircraft sees U-boat first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2C80279F-9460-4A1B-5180-6E2CAF36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068638"/>
            <a:ext cx="2089150" cy="936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FFFFFF"/>
                </a:solidFill>
                <a:latin typeface="Garamond" panose="02020404030301010803" pitchFamily="18" charset="0"/>
              </a:rPr>
              <a:t>U-boat sees aircraft first and is diving when seen</a:t>
            </a:r>
          </a:p>
        </p:txBody>
      </p:sp>
      <p:cxnSp>
        <p:nvCxnSpPr>
          <p:cNvPr id="16390" name="AutoShape 6">
            <a:extLst>
              <a:ext uri="{FF2B5EF4-FFF2-40B4-BE49-F238E27FC236}">
                <a16:creationId xmlns:a16="http://schemas.microsoft.com/office/drawing/2014/main" id="{C852606E-DC66-65ED-7320-14781EC5D3D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08438" y="4024313"/>
            <a:ext cx="949325" cy="863600"/>
          </a:xfrm>
          <a:prstGeom prst="straightConnector1">
            <a:avLst/>
          </a:prstGeom>
          <a:ln w="38100">
            <a:solidFill>
              <a:srgbClr val="FFC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91" name="AutoShape 7">
            <a:extLst>
              <a:ext uri="{FF2B5EF4-FFF2-40B4-BE49-F238E27FC236}">
                <a16:creationId xmlns:a16="http://schemas.microsoft.com/office/drawing/2014/main" id="{D322AF3F-8C24-8845-A926-47C4A2ABBE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4275" y="3295650"/>
            <a:ext cx="3073400" cy="1588"/>
          </a:xfrm>
          <a:prstGeom prst="straightConnector1">
            <a:avLst/>
          </a:prstGeom>
          <a:ln w="38100">
            <a:solidFill>
              <a:srgbClr val="FFC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92" name="AutoShape 8">
            <a:extLst>
              <a:ext uri="{FF2B5EF4-FFF2-40B4-BE49-F238E27FC236}">
                <a16:creationId xmlns:a16="http://schemas.microsoft.com/office/drawing/2014/main" id="{486EFE08-D1AA-80B4-F0FC-0434D3F56D8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84663" y="5300663"/>
            <a:ext cx="3073400" cy="1587"/>
          </a:xfrm>
          <a:prstGeom prst="straightConnector1">
            <a:avLst/>
          </a:prstGeom>
          <a:ln w="38100">
            <a:solidFill>
              <a:srgbClr val="FFC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393" name="Rectangle 9">
            <a:extLst>
              <a:ext uri="{FF2B5EF4-FFF2-40B4-BE49-F238E27FC236}">
                <a16:creationId xmlns:a16="http://schemas.microsoft.com/office/drawing/2014/main" id="{D9F1BCA0-69B9-F5E2-8BDF-A59D79FBD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4005263"/>
            <a:ext cx="1336675" cy="14366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FFFFFF"/>
                </a:solidFill>
                <a:latin typeface="Garamond" panose="02020404030301010803" pitchFamily="18" charset="0"/>
              </a:rPr>
              <a:t>U-boat sees aircraft first and dives before being seen</a:t>
            </a:r>
          </a:p>
        </p:txBody>
      </p:sp>
      <p:cxnSp>
        <p:nvCxnSpPr>
          <p:cNvPr id="2" name="AutoShape 7">
            <a:extLst>
              <a:ext uri="{FF2B5EF4-FFF2-40B4-BE49-F238E27FC236}">
                <a16:creationId xmlns:a16="http://schemas.microsoft.com/office/drawing/2014/main" id="{B990F150-8649-7237-32F5-37CDAEACF92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84275" y="3906838"/>
            <a:ext cx="2686050" cy="6350"/>
          </a:xfrm>
          <a:prstGeom prst="straightConnector1">
            <a:avLst/>
          </a:prstGeom>
          <a:ln w="38100">
            <a:solidFill>
              <a:srgbClr val="FFC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334B389C-F234-3D4A-727A-8430EBD0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5441950"/>
            <a:ext cx="1393825" cy="307975"/>
          </a:xfrm>
          <a:prstGeom prst="rect">
            <a:avLst/>
          </a:prstGeom>
          <a:solidFill>
            <a:schemeClr val="bg2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solidFill>
                  <a:srgbClr val="FFFFFF"/>
                </a:solidFill>
                <a:latin typeface="Garamond" panose="02020404030301010803" pitchFamily="18" charset="0"/>
              </a:rPr>
              <a:t>Diving swirl 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4F329B-6887-41DA-E914-4BE8CFD700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4663" y="2781300"/>
            <a:ext cx="0" cy="3384550"/>
          </a:xfrm>
          <a:prstGeom prst="line">
            <a:avLst/>
          </a:prstGeom>
          <a:noFill/>
          <a:ln w="41275" algn="ctr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233B76-FFF4-D9C1-23E0-75338B712C68}"/>
              </a:ext>
            </a:extLst>
          </p:cNvPr>
          <p:cNvSpPr txBox="1"/>
          <p:nvPr/>
        </p:nvSpPr>
        <p:spPr>
          <a:xfrm>
            <a:off x="7956376" y="4513263"/>
            <a:ext cx="37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B0C74ABF-24E8-D083-4402-CF74404C2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18487" cy="1131888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Traffic Analysis</a:t>
            </a:r>
            <a:endParaRPr lang="en-GB" altLang="en-US" sz="4400" b="1">
              <a:solidFill>
                <a:srgbClr val="E5E5FF"/>
              </a:solidFill>
              <a:latin typeface="Garamond" panose="02020404030301010803" pitchFamily="18" charset="0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4CBA74E-8B7F-197A-F68D-063455505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36838"/>
            <a:ext cx="6337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/>
            <a:r>
              <a:rPr lang="en-US" altLang="en-US">
                <a:solidFill>
                  <a:schemeClr val="bg1"/>
                </a:solidFill>
              </a:rPr>
              <a:t>“…</a:t>
            </a:r>
            <a:r>
              <a:rPr lang="en-GB" altLang="en-US">
                <a:solidFill>
                  <a:schemeClr val="bg1"/>
                </a:solidFill>
              </a:rPr>
              <a:t>Traffic Analysis is probably the most difficult area of SIGINT to grasp, and certainly the most difficult to evaluate. </a:t>
            </a:r>
          </a:p>
          <a:p>
            <a:pPr defTabSz="914400"/>
            <a:endParaRPr lang="en-GB" altLang="en-US">
              <a:solidFill>
                <a:schemeClr val="bg1"/>
              </a:solidFill>
            </a:endParaRPr>
          </a:p>
          <a:p>
            <a:pPr defTabSz="914400"/>
            <a:r>
              <a:rPr lang="en-GB" altLang="en-US">
                <a:solidFill>
                  <a:schemeClr val="bg1"/>
                </a:solidFill>
              </a:rPr>
              <a:t>In practical terms, however, it contributed greatly to assessment of U-boat numbers at sea…</a:t>
            </a:r>
          </a:p>
          <a:p>
            <a:pPr defTabSz="914400"/>
            <a:endParaRPr lang="en-GB" altLang="en-US">
              <a:solidFill>
                <a:schemeClr val="bg1"/>
              </a:solidFill>
            </a:endParaRPr>
          </a:p>
          <a:p>
            <a:pPr defTabSz="914400"/>
            <a:r>
              <a:rPr lang="en-US" altLang="en-US">
                <a:solidFill>
                  <a:schemeClr val="bg1"/>
                </a:solidFill>
              </a:rPr>
              <a:t>…Traffic Analysis and Ultra enjoyed a symbiotic relationship”</a:t>
            </a:r>
            <a:endParaRPr lang="en-GB" altLang="en-US">
              <a:solidFill>
                <a:schemeClr val="bg1"/>
              </a:solidFill>
            </a:endParaRPr>
          </a:p>
          <a:p>
            <a:pPr defTabSz="914400"/>
            <a:endParaRPr lang="en-GB" altLang="en-US">
              <a:solidFill>
                <a:schemeClr val="bg1"/>
              </a:solidFill>
            </a:endParaRPr>
          </a:p>
          <a:p>
            <a:pPr algn="r" defTabSz="914400"/>
            <a:r>
              <a:rPr lang="en-US" altLang="en-US" i="1">
                <a:solidFill>
                  <a:schemeClr val="bg1"/>
                </a:solidFill>
              </a:rPr>
              <a:t>WJR Gardner p131</a:t>
            </a:r>
          </a:p>
          <a:p>
            <a:pPr algn="r" defTabSz="914400"/>
            <a:r>
              <a:rPr lang="en-US" altLang="en-US" i="1">
                <a:solidFill>
                  <a:schemeClr val="bg1"/>
                </a:solidFill>
              </a:rPr>
              <a:t>(Former Naval Officer and historian)</a:t>
            </a:r>
            <a:endParaRPr lang="en-GB" altLang="en-US" i="1">
              <a:solidFill>
                <a:schemeClr val="bg1"/>
              </a:solidFill>
            </a:endParaRP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24F78F99-3D07-AB11-AF96-D557967EA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12875"/>
            <a:ext cx="7561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Traffic Analysis concerns itself with everything about the intercepted message </a:t>
            </a:r>
            <a:r>
              <a:rPr lang="en-GB" altLang="en-US" b="1">
                <a:solidFill>
                  <a:srgbClr val="FF66FF"/>
                </a:solidFill>
              </a:rPr>
              <a:t>other than</a:t>
            </a:r>
            <a:r>
              <a:rPr lang="en-GB" altLang="en-US">
                <a:solidFill>
                  <a:schemeClr val="bg1"/>
                </a:solidFill>
              </a:rPr>
              <a:t> the meaning of the text…</a:t>
            </a:r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E8C5614A-1E2B-7AC9-9B49-D30ECFC09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6165850"/>
            <a:ext cx="358775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3E60FA18-36ED-ADD2-1AC5-49F0F561CF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4400" b="1">
                <a:solidFill>
                  <a:srgbClr val="E5E5FF"/>
                </a:solidFill>
                <a:latin typeface="Garamond" panose="02020404030301010803" pitchFamily="18" charset="0"/>
              </a:rPr>
              <a:t>U-boat message intercepts</a:t>
            </a:r>
          </a:p>
        </p:txBody>
      </p:sp>
      <p:grpSp>
        <p:nvGrpSpPr>
          <p:cNvPr id="37893" name="Group 1">
            <a:extLst>
              <a:ext uri="{FF2B5EF4-FFF2-40B4-BE49-F238E27FC236}">
                <a16:creationId xmlns:a16="http://schemas.microsoft.com/office/drawing/2014/main" id="{D1CE1851-2DFB-7D8F-32D5-047F003B16C7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068638"/>
            <a:ext cx="2155825" cy="847725"/>
            <a:chOff x="438150" y="2997200"/>
            <a:chExt cx="2155825" cy="847725"/>
          </a:xfrm>
        </p:grpSpPr>
        <p:sp>
          <p:nvSpPr>
            <p:cNvPr id="37914" name="Oval 3">
              <a:extLst>
                <a:ext uri="{FF2B5EF4-FFF2-40B4-BE49-F238E27FC236}">
                  <a16:creationId xmlns:a16="http://schemas.microsoft.com/office/drawing/2014/main" id="{12A08140-D9EF-B6EB-DE19-55289976D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" y="3333750"/>
              <a:ext cx="2155825" cy="51117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9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U-</a:t>
              </a:r>
              <a:r>
                <a:rPr lang="en-US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111</a:t>
              </a:r>
              <a:endParaRPr lang="en-GB" altLang="en-US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7915" name="Rectangle 5">
              <a:extLst>
                <a:ext uri="{FF2B5EF4-FFF2-40B4-BE49-F238E27FC236}">
                  <a16:creationId xmlns:a16="http://schemas.microsoft.com/office/drawing/2014/main" id="{E889526D-E625-879D-11D2-5071AF23136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58888" y="2997200"/>
              <a:ext cx="144462" cy="47625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grpSp>
        <p:nvGrpSpPr>
          <p:cNvPr id="37894" name="Group 2">
            <a:extLst>
              <a:ext uri="{FF2B5EF4-FFF2-40B4-BE49-F238E27FC236}">
                <a16:creationId xmlns:a16="http://schemas.microsoft.com/office/drawing/2014/main" id="{12843C6E-1E5B-70DF-FBD8-C656672668BB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4076700"/>
            <a:ext cx="2155825" cy="847725"/>
            <a:chOff x="438150" y="2997200"/>
            <a:chExt cx="2155825" cy="847725"/>
          </a:xfrm>
        </p:grpSpPr>
        <p:sp>
          <p:nvSpPr>
            <p:cNvPr id="37912" name="Oval 3">
              <a:extLst>
                <a:ext uri="{FF2B5EF4-FFF2-40B4-BE49-F238E27FC236}">
                  <a16:creationId xmlns:a16="http://schemas.microsoft.com/office/drawing/2014/main" id="{8135841A-AC50-37E8-A4B2-6C92B1816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" y="3333750"/>
              <a:ext cx="2155825" cy="51117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9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U-</a:t>
              </a:r>
              <a:r>
                <a:rPr lang="en-US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333</a:t>
              </a:r>
              <a:endParaRPr lang="en-GB" altLang="en-US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7913" name="Rectangle 5">
              <a:extLst>
                <a:ext uri="{FF2B5EF4-FFF2-40B4-BE49-F238E27FC236}">
                  <a16:creationId xmlns:a16="http://schemas.microsoft.com/office/drawing/2014/main" id="{DB7403F4-1498-9676-BD98-699CFE5406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58888" y="2997200"/>
              <a:ext cx="144462" cy="47625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grpSp>
        <p:nvGrpSpPr>
          <p:cNvPr id="37895" name="Group 6">
            <a:extLst>
              <a:ext uri="{FF2B5EF4-FFF2-40B4-BE49-F238E27FC236}">
                <a16:creationId xmlns:a16="http://schemas.microsoft.com/office/drawing/2014/main" id="{7216E699-8198-E43B-90CC-7F6ECAA79E8B}"/>
              </a:ext>
            </a:extLst>
          </p:cNvPr>
          <p:cNvGrpSpPr>
            <a:grpSpLocks/>
          </p:cNvGrpSpPr>
          <p:nvPr/>
        </p:nvGrpSpPr>
        <p:grpSpPr bwMode="auto">
          <a:xfrm>
            <a:off x="3668713" y="2819400"/>
            <a:ext cx="2155825" cy="847725"/>
            <a:chOff x="438150" y="2997200"/>
            <a:chExt cx="2155825" cy="847725"/>
          </a:xfrm>
        </p:grpSpPr>
        <p:sp>
          <p:nvSpPr>
            <p:cNvPr id="37910" name="Oval 3">
              <a:extLst>
                <a:ext uri="{FF2B5EF4-FFF2-40B4-BE49-F238E27FC236}">
                  <a16:creationId xmlns:a16="http://schemas.microsoft.com/office/drawing/2014/main" id="{FE0FF7E7-C379-4D0E-0F8F-F52F22394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" y="3333750"/>
              <a:ext cx="2155825" cy="51117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9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U-</a:t>
              </a:r>
              <a:r>
                <a:rPr lang="en-US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222</a:t>
              </a:r>
              <a:endParaRPr lang="en-GB" altLang="en-US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7911" name="Rectangle 5">
              <a:extLst>
                <a:ext uri="{FF2B5EF4-FFF2-40B4-BE49-F238E27FC236}">
                  <a16:creationId xmlns:a16="http://schemas.microsoft.com/office/drawing/2014/main" id="{68643E00-D345-2D4D-CAC4-1619EC3996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58888" y="2997200"/>
              <a:ext cx="144462" cy="47625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grpSp>
        <p:nvGrpSpPr>
          <p:cNvPr id="37896" name="Group 9">
            <a:extLst>
              <a:ext uri="{FF2B5EF4-FFF2-40B4-BE49-F238E27FC236}">
                <a16:creationId xmlns:a16="http://schemas.microsoft.com/office/drawing/2014/main" id="{5FA83733-22CB-C25D-3C05-0764C39F9DD2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5013325"/>
            <a:ext cx="2155825" cy="847725"/>
            <a:chOff x="438150" y="2997200"/>
            <a:chExt cx="2155825" cy="847725"/>
          </a:xfrm>
        </p:grpSpPr>
        <p:sp>
          <p:nvSpPr>
            <p:cNvPr id="37908" name="Oval 3">
              <a:extLst>
                <a:ext uri="{FF2B5EF4-FFF2-40B4-BE49-F238E27FC236}">
                  <a16:creationId xmlns:a16="http://schemas.microsoft.com/office/drawing/2014/main" id="{7087BB85-DD2E-A637-3745-43124E73A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" y="3333750"/>
              <a:ext cx="2155825" cy="51117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9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solidFill>
                    <a:srgbClr val="FFFFFF"/>
                  </a:solidFill>
                  <a:latin typeface="Garamond" panose="02020404030301010803" pitchFamily="18" charset="0"/>
                </a:rPr>
                <a:t>U-444</a:t>
              </a:r>
            </a:p>
          </p:txBody>
        </p:sp>
        <p:sp>
          <p:nvSpPr>
            <p:cNvPr id="37909" name="Rectangle 5">
              <a:extLst>
                <a:ext uri="{FF2B5EF4-FFF2-40B4-BE49-F238E27FC236}">
                  <a16:creationId xmlns:a16="http://schemas.microsoft.com/office/drawing/2014/main" id="{256998F4-539F-92C5-7AA7-5D61F238260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58888" y="2997200"/>
              <a:ext cx="144462" cy="47625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909D02-A7CE-ED31-93B2-096EB32091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3050" y="2517775"/>
            <a:ext cx="1876425" cy="627063"/>
          </a:xfrm>
          <a:prstGeom prst="line">
            <a:avLst/>
          </a:prstGeom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65A8C6-01A7-E7DF-519A-A954F3D0C47C}"/>
              </a:ext>
            </a:extLst>
          </p:cNvPr>
          <p:cNvCxnSpPr>
            <a:cxnSpLocks/>
          </p:cNvCxnSpPr>
          <p:nvPr/>
        </p:nvCxnSpPr>
        <p:spPr bwMode="auto">
          <a:xfrm flipV="1">
            <a:off x="4859338" y="1412875"/>
            <a:ext cx="1876425" cy="627063"/>
          </a:xfrm>
          <a:prstGeom prst="line">
            <a:avLst/>
          </a:prstGeom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C703C3-1B3C-3B5A-3B6A-44C65212AE5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95750" y="3713163"/>
            <a:ext cx="1878013" cy="627062"/>
          </a:xfrm>
          <a:prstGeom prst="line">
            <a:avLst/>
          </a:prstGeom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581ACB-AF23-7FB4-21FC-DBE1CF2034DE}"/>
              </a:ext>
            </a:extLst>
          </p:cNvPr>
          <p:cNvCxnSpPr>
            <a:cxnSpLocks/>
          </p:cNvCxnSpPr>
          <p:nvPr/>
        </p:nvCxnSpPr>
        <p:spPr bwMode="auto">
          <a:xfrm flipV="1">
            <a:off x="6007100" y="3082925"/>
            <a:ext cx="1878013" cy="627063"/>
          </a:xfrm>
          <a:prstGeom prst="line">
            <a:avLst/>
          </a:prstGeom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4A60E7-99AB-7634-E5F9-654455BF1B0B}"/>
              </a:ext>
            </a:extLst>
          </p:cNvPr>
          <p:cNvCxnSpPr>
            <a:cxnSpLocks/>
          </p:cNvCxnSpPr>
          <p:nvPr/>
        </p:nvCxnSpPr>
        <p:spPr bwMode="auto">
          <a:xfrm flipV="1">
            <a:off x="6300788" y="4797425"/>
            <a:ext cx="1008062" cy="361950"/>
          </a:xfrm>
          <a:prstGeom prst="line">
            <a:avLst/>
          </a:prstGeom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D04118-C16F-AA86-122D-5F10C255DF20}"/>
              </a:ext>
            </a:extLst>
          </p:cNvPr>
          <p:cNvCxnSpPr>
            <a:cxnSpLocks/>
          </p:cNvCxnSpPr>
          <p:nvPr/>
        </p:nvCxnSpPr>
        <p:spPr bwMode="auto">
          <a:xfrm flipV="1">
            <a:off x="7524750" y="4340225"/>
            <a:ext cx="1008063" cy="361950"/>
          </a:xfrm>
          <a:prstGeom prst="line">
            <a:avLst/>
          </a:prstGeom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DD38F0-B2AE-EF7F-716A-96DAD6ECAC96}"/>
              </a:ext>
            </a:extLst>
          </p:cNvPr>
          <p:cNvCxnSpPr>
            <a:cxnSpLocks/>
          </p:cNvCxnSpPr>
          <p:nvPr/>
        </p:nvCxnSpPr>
        <p:spPr bwMode="auto">
          <a:xfrm flipV="1">
            <a:off x="3665538" y="2087563"/>
            <a:ext cx="1008062" cy="361950"/>
          </a:xfrm>
          <a:prstGeom prst="line">
            <a:avLst/>
          </a:prstGeom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904" name="Lightning Bolt 23">
            <a:extLst>
              <a:ext uri="{FF2B5EF4-FFF2-40B4-BE49-F238E27FC236}">
                <a16:creationId xmlns:a16="http://schemas.microsoft.com/office/drawing/2014/main" id="{7B39AB8E-9F04-2BA6-550A-F19644FF2AFF}"/>
              </a:ext>
            </a:extLst>
          </p:cNvPr>
          <p:cNvSpPr>
            <a:spLocks noChangeArrowheads="1"/>
          </p:cNvSpPr>
          <p:nvPr/>
        </p:nvSpPr>
        <p:spPr bwMode="auto">
          <a:xfrm rot="1688443">
            <a:off x="3448050" y="2109788"/>
            <a:ext cx="222250" cy="508000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905" name="Lightning Bolt 24">
            <a:extLst>
              <a:ext uri="{FF2B5EF4-FFF2-40B4-BE49-F238E27FC236}">
                <a16:creationId xmlns:a16="http://schemas.microsoft.com/office/drawing/2014/main" id="{3EB7F29A-7BF6-1CB1-87E2-92A61B64FC64}"/>
              </a:ext>
            </a:extLst>
          </p:cNvPr>
          <p:cNvSpPr>
            <a:spLocks noChangeArrowheads="1"/>
          </p:cNvSpPr>
          <p:nvPr/>
        </p:nvSpPr>
        <p:spPr bwMode="auto">
          <a:xfrm rot="1688443">
            <a:off x="4637088" y="1787525"/>
            <a:ext cx="220662" cy="508000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906" name="Lightning Bolt 25">
            <a:extLst>
              <a:ext uri="{FF2B5EF4-FFF2-40B4-BE49-F238E27FC236}">
                <a16:creationId xmlns:a16="http://schemas.microsoft.com/office/drawing/2014/main" id="{DE17DC4B-8522-B6DC-8BF8-76F8FE2E30F6}"/>
              </a:ext>
            </a:extLst>
          </p:cNvPr>
          <p:cNvSpPr>
            <a:spLocks noChangeArrowheads="1"/>
          </p:cNvSpPr>
          <p:nvPr/>
        </p:nvSpPr>
        <p:spPr bwMode="auto">
          <a:xfrm rot="1688443">
            <a:off x="7907338" y="2854325"/>
            <a:ext cx="220662" cy="508000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907" name="Lightning Bolt 26">
            <a:extLst>
              <a:ext uri="{FF2B5EF4-FFF2-40B4-BE49-F238E27FC236}">
                <a16:creationId xmlns:a16="http://schemas.microsoft.com/office/drawing/2014/main" id="{62D8EDE3-F117-BC4A-AC82-BE4851CFAE16}"/>
              </a:ext>
            </a:extLst>
          </p:cNvPr>
          <p:cNvSpPr>
            <a:spLocks noChangeArrowheads="1"/>
          </p:cNvSpPr>
          <p:nvPr/>
        </p:nvSpPr>
        <p:spPr bwMode="auto">
          <a:xfrm rot="1688443">
            <a:off x="7305675" y="4500563"/>
            <a:ext cx="220663" cy="508000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DAA9966015A40A7AE0B1B930734A5" ma:contentTypeVersion="12" ma:contentTypeDescription="Create a new document." ma:contentTypeScope="" ma:versionID="2fea262209260d9774bc70faf27d5ff4">
  <xsd:schema xmlns:xsd="http://www.w3.org/2001/XMLSchema" xmlns:xs="http://www.w3.org/2001/XMLSchema" xmlns:p="http://schemas.microsoft.com/office/2006/metadata/properties" xmlns:ns2="75d711a5-081b-44f6-bcc7-b80b0c14e289" xmlns:ns3="79fbb198-cc22-4351-a8bc-d29029e2dfd3" targetNamespace="http://schemas.microsoft.com/office/2006/metadata/properties" ma:root="true" ma:fieldsID="836f45f227caa7fd056ff361fa66c7df" ns2:_="" ns3:_="">
    <xsd:import namespace="75d711a5-081b-44f6-bcc7-b80b0c14e289"/>
    <xsd:import namespace="79fbb198-cc22-4351-a8bc-d29029e2df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ies0" minOccurs="0"/>
                <xsd:element ref="ns2:Other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711a5-081b-44f6-bcc7-b80b0c14e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ies0" ma:index="18" nillable="true" ma:displayName="Categories" ma:format="Dropdown" ma:internalName="Categories0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novation (Keep the same)"/>
                    <xsd:enumeration value="Impact"/>
                    <xsd:enumeration value="Multi-Discipline"/>
                    <xsd:enumeration value="Ties to OR Society Work/ISMOR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Other_x003f_" ma:index="19" nillable="true" ma:displayName="Other?" ma:internalName="Other_x003f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bb198-cc22-4351-a8bc-d29029e2df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485065c-0118-4a44-8dc6-f7507f60a6da}" ma:internalName="TaxCatchAll" ma:showField="CatchAllData" ma:web="79fbb198-cc22-4351-a8bc-d29029e2df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d711a5-081b-44f6-bcc7-b80b0c14e289">
      <Terms xmlns="http://schemas.microsoft.com/office/infopath/2007/PartnerControls"/>
    </lcf76f155ced4ddcb4097134ff3c332f>
    <TaxCatchAll xmlns="79fbb198-cc22-4351-a8bc-d29029e2dfd3" xsi:nil="true"/>
    <Categories0 xmlns="75d711a5-081b-44f6-bcc7-b80b0c14e289"/>
    <Other_x003f_ xmlns="75d711a5-081b-44f6-bcc7-b80b0c14e289" xsi:nil="true"/>
  </documentManagement>
</p:properties>
</file>

<file path=customXml/itemProps1.xml><?xml version="1.0" encoding="utf-8"?>
<ds:datastoreItem xmlns:ds="http://schemas.openxmlformats.org/officeDocument/2006/customXml" ds:itemID="{37813AA2-F3A6-4E3F-B0D7-881B6F12946A}"/>
</file>

<file path=customXml/itemProps2.xml><?xml version="1.0" encoding="utf-8"?>
<ds:datastoreItem xmlns:ds="http://schemas.openxmlformats.org/officeDocument/2006/customXml" ds:itemID="{D4E85B8F-832A-4CAB-9952-D20B339C5D0F}"/>
</file>

<file path=customXml/itemProps3.xml><?xml version="1.0" encoding="utf-8"?>
<ds:datastoreItem xmlns:ds="http://schemas.openxmlformats.org/officeDocument/2006/customXml" ds:itemID="{03E26F41-2F31-4885-A66A-A2E3BE6030F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1211</Words>
  <Application>Microsoft Office PowerPoint</Application>
  <PresentationFormat>On-screen Show (4:3)</PresentationFormat>
  <Paragraphs>228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Garamond</vt:lpstr>
      <vt:lpstr>Noto Sans Symbols</vt:lpstr>
      <vt:lpstr>Segoe UI</vt:lpstr>
      <vt:lpstr>Times New Roman</vt:lpstr>
      <vt:lpstr>Office Theme</vt:lpstr>
      <vt:lpstr>Chart</vt:lpstr>
      <vt:lpstr>Detecting the Undetectable: silent Transmitters and the Dogs that didn’t Bark</vt:lpstr>
      <vt:lpstr>Who am I</vt:lpstr>
      <vt:lpstr>Why am I so interested</vt:lpstr>
      <vt:lpstr>Scenario: Battle of the Atlantic</vt:lpstr>
      <vt:lpstr>Battle of the Atlantic: 80+ years on</vt:lpstr>
      <vt:lpstr>Source material</vt:lpstr>
      <vt:lpstr>Waddington: Un-seen U-boats </vt:lpstr>
      <vt:lpstr>Traffic Analysis</vt:lpstr>
      <vt:lpstr>U-boat message intercepts</vt:lpstr>
      <vt:lpstr>Traffic Analysis</vt:lpstr>
      <vt:lpstr>U-boat message intercepts</vt:lpstr>
      <vt:lpstr>Estimating the number of “unheard” U boats</vt:lpstr>
      <vt:lpstr>Plot how many U-boats are heard so many times</vt:lpstr>
      <vt:lpstr>Knowns, Unknowns and Assumptions</vt:lpstr>
      <vt:lpstr>Estimation</vt:lpstr>
      <vt:lpstr>Maximum Likelihood Estimation</vt:lpstr>
      <vt:lpstr>Likelihoods</vt:lpstr>
      <vt:lpstr>Likelihoods</vt:lpstr>
      <vt:lpstr>On estimating the number of “unheard” U boats</vt:lpstr>
      <vt:lpstr>Dogs that didn’t bark</vt:lpstr>
      <vt:lpstr>…a number of “unheard” dogs</vt:lpstr>
      <vt:lpstr>…a number of “unheard” dogs</vt:lpstr>
      <vt:lpstr>Conclusions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Svitlana Kondakova</cp:lastModifiedBy>
  <cp:revision>119</cp:revision>
  <cp:lastPrinted>1601-01-01T00:00:00Z</cp:lastPrinted>
  <dcterms:created xsi:type="dcterms:W3CDTF">2022-07-11T19:18:00Z</dcterms:created>
  <dcterms:modified xsi:type="dcterms:W3CDTF">2025-07-13T20:47:56Z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34</vt:i4>
  </property>
  <property fmtid="{D5CDD505-2E9C-101B-9397-08002B2CF9AE}" pid="12" name="ContentTypeId">
    <vt:lpwstr>0x010100ABBDAA9966015A40A7AE0B1B930734A5</vt:lpwstr>
  </property>
</Properties>
</file>